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5"/>
  </p:notesMasterIdLst>
  <p:handoutMasterIdLst>
    <p:handoutMasterId r:id="rId66"/>
  </p:handoutMasterIdLst>
  <p:sldIdLst>
    <p:sldId id="256" r:id="rId2"/>
    <p:sldId id="257" r:id="rId3"/>
    <p:sldId id="258" r:id="rId4"/>
    <p:sldId id="260" r:id="rId5"/>
    <p:sldId id="417" r:id="rId6"/>
    <p:sldId id="265" r:id="rId7"/>
    <p:sldId id="266" r:id="rId8"/>
    <p:sldId id="386" r:id="rId9"/>
    <p:sldId id="337" r:id="rId10"/>
    <p:sldId id="387" r:id="rId11"/>
    <p:sldId id="267" r:id="rId12"/>
    <p:sldId id="268" r:id="rId13"/>
    <p:sldId id="262" r:id="rId14"/>
    <p:sldId id="345" r:id="rId15"/>
    <p:sldId id="305" r:id="rId16"/>
    <p:sldId id="416" r:id="rId17"/>
    <p:sldId id="388" r:id="rId18"/>
    <p:sldId id="284" r:id="rId19"/>
    <p:sldId id="338" r:id="rId20"/>
    <p:sldId id="273" r:id="rId21"/>
    <p:sldId id="276" r:id="rId22"/>
    <p:sldId id="308" r:id="rId23"/>
    <p:sldId id="313" r:id="rId24"/>
    <p:sldId id="279" r:id="rId25"/>
    <p:sldId id="311" r:id="rId26"/>
    <p:sldId id="312" r:id="rId27"/>
    <p:sldId id="314" r:id="rId28"/>
    <p:sldId id="317" r:id="rId29"/>
    <p:sldId id="316" r:id="rId30"/>
    <p:sldId id="287" r:id="rId31"/>
    <p:sldId id="298" r:id="rId32"/>
    <p:sldId id="318" r:id="rId33"/>
    <p:sldId id="332" r:id="rId34"/>
    <p:sldId id="303" r:id="rId35"/>
    <p:sldId id="336" r:id="rId36"/>
    <p:sldId id="326" r:id="rId37"/>
    <p:sldId id="324" r:id="rId38"/>
    <p:sldId id="325" r:id="rId39"/>
    <p:sldId id="414" r:id="rId40"/>
    <p:sldId id="329" r:id="rId41"/>
    <p:sldId id="389" r:id="rId42"/>
    <p:sldId id="330" r:id="rId43"/>
    <p:sldId id="283" r:id="rId44"/>
    <p:sldId id="319" r:id="rId45"/>
    <p:sldId id="320" r:id="rId46"/>
    <p:sldId id="321" r:id="rId47"/>
    <p:sldId id="322" r:id="rId48"/>
    <p:sldId id="323" r:id="rId49"/>
    <p:sldId id="405" r:id="rId50"/>
    <p:sldId id="353" r:id="rId51"/>
    <p:sldId id="409" r:id="rId52"/>
    <p:sldId id="400" r:id="rId53"/>
    <p:sldId id="401" r:id="rId54"/>
    <p:sldId id="411" r:id="rId55"/>
    <p:sldId id="412" r:id="rId56"/>
    <p:sldId id="407" r:id="rId57"/>
    <p:sldId id="402" r:id="rId58"/>
    <p:sldId id="376" r:id="rId59"/>
    <p:sldId id="380" r:id="rId60"/>
    <p:sldId id="383" r:id="rId61"/>
    <p:sldId id="385" r:id="rId62"/>
    <p:sldId id="381" r:id="rId63"/>
    <p:sldId id="333" r:id="rId6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0000F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7" autoAdjust="0"/>
    <p:restoredTop sz="94707" autoAdjust="0"/>
  </p:normalViewPr>
  <p:slideViewPr>
    <p:cSldViewPr snapToGrid="0">
      <p:cViewPr varScale="1">
        <p:scale>
          <a:sx n="108" d="100"/>
          <a:sy n="108" d="100"/>
        </p:scale>
        <p:origin x="1758" y="102"/>
      </p:cViewPr>
      <p:guideLst>
        <p:guide orient="horz" pos="2184"/>
        <p:guide pos="2880"/>
      </p:guideLst>
    </p:cSldViewPr>
  </p:slideViewPr>
  <p:outlineViewPr>
    <p:cViewPr>
      <p:scale>
        <a:sx n="33" d="100"/>
        <a:sy n="33" d="100"/>
      </p:scale>
      <p:origin x="0" y="-1446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0" d="100"/>
          <a:sy n="40" d="100"/>
        </p:scale>
        <p:origin x="-1500" y="-114"/>
      </p:cViewPr>
      <p:guideLst>
        <p:guide orient="horz" pos="2929"/>
        <p:guide pos="221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1391" tIns="45695" rIns="91391" bIns="45695" numCol="1" anchor="t" anchorCtr="0" compatLnSpc="1">
            <a:prstTxWarp prst="textNoShape">
              <a:avLst/>
            </a:prstTxWarp>
          </a:bodyPr>
          <a:lstStyle>
            <a:lvl1pPr eaLnBrk="0" hangingPunct="0">
              <a:defRPr sz="1200"/>
            </a:lvl1pPr>
          </a:lstStyle>
          <a:p>
            <a:pPr>
              <a:defRPr/>
            </a:pPr>
            <a:endParaRPr lang="en-US" dirty="0"/>
          </a:p>
        </p:txBody>
      </p:sp>
      <p:sp>
        <p:nvSpPr>
          <p:cNvPr id="15363" name="Rectangle 3"/>
          <p:cNvSpPr>
            <a:spLocks noGrp="1" noChangeArrowheads="1"/>
          </p:cNvSpPr>
          <p:nvPr>
            <p:ph type="dt" sz="quarter" idx="1"/>
          </p:nvPr>
        </p:nvSpPr>
        <p:spPr bwMode="auto">
          <a:xfrm>
            <a:off x="3973514" y="1"/>
            <a:ext cx="3036887" cy="465138"/>
          </a:xfrm>
          <a:prstGeom prst="rect">
            <a:avLst/>
          </a:prstGeom>
          <a:noFill/>
          <a:ln w="9525">
            <a:noFill/>
            <a:miter lim="800000"/>
            <a:headEnd/>
            <a:tailEnd/>
          </a:ln>
        </p:spPr>
        <p:txBody>
          <a:bodyPr vert="horz" wrap="square" lIns="91391" tIns="45695" rIns="91391" bIns="45695" numCol="1" anchor="t" anchorCtr="0" compatLnSpc="1">
            <a:prstTxWarp prst="textNoShape">
              <a:avLst/>
            </a:prstTxWarp>
          </a:bodyPr>
          <a:lstStyle>
            <a:lvl1pPr algn="r" eaLnBrk="0" hangingPunct="0">
              <a:defRPr sz="1200"/>
            </a:lvl1pPr>
          </a:lstStyle>
          <a:p>
            <a:pPr>
              <a:defRPr/>
            </a:pPr>
            <a:endParaRPr lang="en-US" dirty="0"/>
          </a:p>
        </p:txBody>
      </p:sp>
      <p:sp>
        <p:nvSpPr>
          <p:cNvPr id="15364" name="Rectangle 4"/>
          <p:cNvSpPr>
            <a:spLocks noGrp="1" noChangeArrowheads="1"/>
          </p:cNvSpPr>
          <p:nvPr>
            <p:ph type="ftr" sz="quarter" idx="2"/>
          </p:nvPr>
        </p:nvSpPr>
        <p:spPr bwMode="auto">
          <a:xfrm>
            <a:off x="1" y="8831265"/>
            <a:ext cx="3038475" cy="465137"/>
          </a:xfrm>
          <a:prstGeom prst="rect">
            <a:avLst/>
          </a:prstGeom>
          <a:noFill/>
          <a:ln w="9525">
            <a:noFill/>
            <a:miter lim="800000"/>
            <a:headEnd/>
            <a:tailEnd/>
          </a:ln>
        </p:spPr>
        <p:txBody>
          <a:bodyPr vert="horz" wrap="square" lIns="91391" tIns="45695" rIns="91391" bIns="45695" numCol="1" anchor="b" anchorCtr="0" compatLnSpc="1">
            <a:prstTxWarp prst="textNoShape">
              <a:avLst/>
            </a:prstTxWarp>
          </a:bodyPr>
          <a:lstStyle>
            <a:lvl1pPr eaLnBrk="0" hangingPunct="0">
              <a:defRPr sz="1200"/>
            </a:lvl1pPr>
          </a:lstStyle>
          <a:p>
            <a:pPr>
              <a:defRPr/>
            </a:pPr>
            <a:r>
              <a:rPr lang="en-US" dirty="0"/>
              <a:t>KLLM LOG ORIENTATION</a:t>
            </a:r>
          </a:p>
        </p:txBody>
      </p:sp>
      <p:sp>
        <p:nvSpPr>
          <p:cNvPr id="15365" name="Rectangle 5"/>
          <p:cNvSpPr>
            <a:spLocks noGrp="1" noChangeArrowheads="1"/>
          </p:cNvSpPr>
          <p:nvPr>
            <p:ph type="sldNum" sz="quarter" idx="3"/>
          </p:nvPr>
        </p:nvSpPr>
        <p:spPr bwMode="auto">
          <a:xfrm>
            <a:off x="3973514" y="8831265"/>
            <a:ext cx="3036887" cy="465137"/>
          </a:xfrm>
          <a:prstGeom prst="rect">
            <a:avLst/>
          </a:prstGeom>
          <a:noFill/>
          <a:ln w="9525">
            <a:noFill/>
            <a:miter lim="800000"/>
            <a:headEnd/>
            <a:tailEnd/>
          </a:ln>
        </p:spPr>
        <p:txBody>
          <a:bodyPr vert="horz" wrap="square" lIns="91391" tIns="45695" rIns="91391" bIns="45695" numCol="1" anchor="b" anchorCtr="0" compatLnSpc="1">
            <a:prstTxWarp prst="textNoShape">
              <a:avLst/>
            </a:prstTxWarp>
          </a:bodyPr>
          <a:lstStyle>
            <a:lvl1pPr algn="r" eaLnBrk="0" hangingPunct="0">
              <a:defRPr sz="1200"/>
            </a:lvl1pPr>
          </a:lstStyle>
          <a:p>
            <a:pPr>
              <a:defRPr/>
            </a:pPr>
            <a:fld id="{7DD2212A-7B33-4F70-B917-9B5A35A67D9A}" type="slidenum">
              <a:rPr lang="en-US"/>
              <a:pPr>
                <a:defRPr/>
              </a:pPr>
              <a:t>‹#›</a:t>
            </a:fld>
            <a:endParaRPr lang="en-US" dirty="0"/>
          </a:p>
        </p:txBody>
      </p:sp>
    </p:spTree>
    <p:extLst>
      <p:ext uri="{BB962C8B-B14F-4D97-AF65-F5344CB8AC3E}">
        <p14:creationId xmlns:p14="http://schemas.microsoft.com/office/powerpoint/2010/main" val="277876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1391" tIns="45695" rIns="91391" bIns="45695" numCol="1" anchor="t" anchorCtr="0" compatLnSpc="1">
            <a:prstTxWarp prst="textNoShape">
              <a:avLst/>
            </a:prstTxWarp>
          </a:bodyPr>
          <a:lstStyle>
            <a:lvl1pPr eaLnBrk="0" hangingPunct="0">
              <a:defRPr sz="1200"/>
            </a:lvl1pPr>
          </a:lstStyle>
          <a:p>
            <a:pPr>
              <a:defRPr/>
            </a:pPr>
            <a:endParaRPr lang="en-US" dirty="0"/>
          </a:p>
        </p:txBody>
      </p:sp>
      <p:sp>
        <p:nvSpPr>
          <p:cNvPr id="17411" name="Rectangle 3"/>
          <p:cNvSpPr>
            <a:spLocks noGrp="1" noChangeArrowheads="1"/>
          </p:cNvSpPr>
          <p:nvPr>
            <p:ph type="dt" idx="1"/>
          </p:nvPr>
        </p:nvSpPr>
        <p:spPr bwMode="auto">
          <a:xfrm>
            <a:off x="3973514" y="1"/>
            <a:ext cx="3036887" cy="465138"/>
          </a:xfrm>
          <a:prstGeom prst="rect">
            <a:avLst/>
          </a:prstGeom>
          <a:noFill/>
          <a:ln w="9525">
            <a:noFill/>
            <a:miter lim="800000"/>
            <a:headEnd/>
            <a:tailEnd/>
          </a:ln>
        </p:spPr>
        <p:txBody>
          <a:bodyPr vert="horz" wrap="square" lIns="91391" tIns="45695" rIns="91391" bIns="45695" numCol="1" anchor="t" anchorCtr="0" compatLnSpc="1">
            <a:prstTxWarp prst="textNoShape">
              <a:avLst/>
            </a:prstTxWarp>
          </a:bodyPr>
          <a:lstStyle>
            <a:lvl1pPr algn="r" eaLnBrk="0" hangingPunct="0">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5040" y="4414839"/>
            <a:ext cx="5140325" cy="4184650"/>
          </a:xfrm>
          <a:prstGeom prst="rect">
            <a:avLst/>
          </a:prstGeom>
          <a:noFill/>
          <a:ln w="9525">
            <a:noFill/>
            <a:miter lim="800000"/>
            <a:headEnd/>
            <a:tailEnd/>
          </a:ln>
        </p:spPr>
        <p:txBody>
          <a:bodyPr vert="horz" wrap="square" lIns="91391" tIns="45695" rIns="91391" bIns="456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1" y="8831265"/>
            <a:ext cx="3038475" cy="465137"/>
          </a:xfrm>
          <a:prstGeom prst="rect">
            <a:avLst/>
          </a:prstGeom>
          <a:noFill/>
          <a:ln w="9525">
            <a:noFill/>
            <a:miter lim="800000"/>
            <a:headEnd/>
            <a:tailEnd/>
          </a:ln>
        </p:spPr>
        <p:txBody>
          <a:bodyPr vert="horz" wrap="square" lIns="91391" tIns="45695" rIns="91391" bIns="45695" numCol="1" anchor="b" anchorCtr="0" compatLnSpc="1">
            <a:prstTxWarp prst="textNoShape">
              <a:avLst/>
            </a:prstTxWarp>
          </a:bodyPr>
          <a:lstStyle>
            <a:lvl1pPr eaLnBrk="0" hangingPunct="0">
              <a:defRPr sz="1200"/>
            </a:lvl1pPr>
          </a:lstStyle>
          <a:p>
            <a:pPr>
              <a:defRPr/>
            </a:pPr>
            <a:endParaRPr lang="en-US" dirty="0"/>
          </a:p>
        </p:txBody>
      </p:sp>
      <p:sp>
        <p:nvSpPr>
          <p:cNvPr id="17415" name="Rectangle 7"/>
          <p:cNvSpPr>
            <a:spLocks noGrp="1" noChangeArrowheads="1"/>
          </p:cNvSpPr>
          <p:nvPr>
            <p:ph type="sldNum" sz="quarter" idx="5"/>
          </p:nvPr>
        </p:nvSpPr>
        <p:spPr bwMode="auto">
          <a:xfrm>
            <a:off x="3973514" y="8831265"/>
            <a:ext cx="3036887" cy="465137"/>
          </a:xfrm>
          <a:prstGeom prst="rect">
            <a:avLst/>
          </a:prstGeom>
          <a:noFill/>
          <a:ln w="9525">
            <a:noFill/>
            <a:miter lim="800000"/>
            <a:headEnd/>
            <a:tailEnd/>
          </a:ln>
        </p:spPr>
        <p:txBody>
          <a:bodyPr vert="horz" wrap="square" lIns="91391" tIns="45695" rIns="91391" bIns="45695" numCol="1" anchor="b" anchorCtr="0" compatLnSpc="1">
            <a:prstTxWarp prst="textNoShape">
              <a:avLst/>
            </a:prstTxWarp>
          </a:bodyPr>
          <a:lstStyle>
            <a:lvl1pPr algn="r" eaLnBrk="0" hangingPunct="0">
              <a:defRPr sz="1200"/>
            </a:lvl1pPr>
          </a:lstStyle>
          <a:p>
            <a:pPr>
              <a:defRPr/>
            </a:pPr>
            <a:fld id="{104A4810-B1BA-484A-8B85-3428E95B8948}" type="slidenum">
              <a:rPr lang="en-US"/>
              <a:pPr>
                <a:defRPr/>
              </a:pPr>
              <a:t>‹#›</a:t>
            </a:fld>
            <a:endParaRPr lang="en-US" dirty="0"/>
          </a:p>
        </p:txBody>
      </p:sp>
    </p:spTree>
    <p:extLst>
      <p:ext uri="{BB962C8B-B14F-4D97-AF65-F5344CB8AC3E}">
        <p14:creationId xmlns:p14="http://schemas.microsoft.com/office/powerpoint/2010/main" val="4181779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B8277B9F-FEB2-4638-8EEF-9B4162F2F2E0}" type="slidenum">
              <a:rPr lang="en-US" smtClean="0"/>
              <a:pPr/>
              <a:t>1</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917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9D6AD1A-B6C4-4903-BCC8-E474C61D301F}" type="slidenum">
              <a:rPr lang="en-US" smtClean="0"/>
              <a:pPr/>
              <a:t>18</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1683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DDE30D5E-B134-4202-9A88-F8A01E6A3166}" type="slidenum">
              <a:rPr lang="en-US" smtClean="0"/>
              <a:pPr/>
              <a:t>20</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962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570FAA5-08A2-4C41-8B47-D0484EFB119E}" type="slidenum">
              <a:rPr lang="en-US" smtClean="0"/>
              <a:pPr/>
              <a:t>21</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No recap is required for Off-Duty log.</a:t>
            </a:r>
          </a:p>
          <a:p>
            <a:r>
              <a:rPr lang="en-US" dirty="0"/>
              <a:t>No Vehicle Inspection report is required for Off-Duty log.</a:t>
            </a:r>
          </a:p>
        </p:txBody>
      </p:sp>
    </p:spTree>
    <p:extLst>
      <p:ext uri="{BB962C8B-B14F-4D97-AF65-F5344CB8AC3E}">
        <p14:creationId xmlns:p14="http://schemas.microsoft.com/office/powerpoint/2010/main" val="101237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F548B5F-2A81-4E1C-AC08-4AFE8C1B904B}" type="slidenum">
              <a:rPr lang="en-US" smtClean="0"/>
              <a:pPr/>
              <a:t>24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95619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871C887-F9A3-46BA-9E3D-A1226B875BB7}" type="slidenum">
              <a:rPr lang="en-US" smtClean="0"/>
              <a:pPr/>
              <a:t>29</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The 34 Hour Reset can be a combination of Off-Duty &amp; Sleeper Berth.</a:t>
            </a:r>
          </a:p>
        </p:txBody>
      </p:sp>
    </p:spTree>
    <p:extLst>
      <p:ext uri="{BB962C8B-B14F-4D97-AF65-F5344CB8AC3E}">
        <p14:creationId xmlns:p14="http://schemas.microsoft.com/office/powerpoint/2010/main" val="3269773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150BB5DE-3DE4-4FC9-B0DC-8E46316FF120}" type="slidenum">
              <a:rPr lang="en-US" smtClean="0"/>
              <a:pPr/>
              <a:t>30</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a:t>Draw lines in the middle of each zone.</a:t>
            </a:r>
          </a:p>
          <a:p>
            <a:r>
              <a:rPr lang="en-US" dirty="0"/>
              <a:t>Do not use fractions, instead use decimals</a:t>
            </a:r>
          </a:p>
          <a:p>
            <a:r>
              <a:rPr lang="en-US" dirty="0"/>
              <a:t>	15 mins. = ¼ = .25</a:t>
            </a:r>
          </a:p>
          <a:p>
            <a:r>
              <a:rPr lang="en-US" dirty="0"/>
              <a:t>	30 mins. = ½ = .5</a:t>
            </a:r>
          </a:p>
          <a:p>
            <a:r>
              <a:rPr lang="en-US" dirty="0"/>
              <a:t>	45 mins. = ¾ = .75</a:t>
            </a:r>
          </a:p>
          <a:p>
            <a:r>
              <a:rPr lang="en-US" dirty="0"/>
              <a:t>Total Hours – Must equal total 24 hours</a:t>
            </a:r>
          </a:p>
        </p:txBody>
      </p:sp>
    </p:spTree>
    <p:extLst>
      <p:ext uri="{BB962C8B-B14F-4D97-AF65-F5344CB8AC3E}">
        <p14:creationId xmlns:p14="http://schemas.microsoft.com/office/powerpoint/2010/main" val="308644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42E37D1A-5A0B-4E07-BFC0-8AE80C23FC33}" type="slidenum">
              <a:rPr lang="en-US" smtClean="0"/>
              <a:pPr/>
              <a:t>31</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965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96A98925-4F2E-4B59-9501-18953640EA86}" type="slidenum">
              <a:rPr lang="en-US" smtClean="0"/>
              <a:pPr/>
              <a:t>38</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049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96A98925-4F2E-4B59-9501-18953640EA86}" type="slidenum">
              <a:rPr lang="en-US" smtClean="0"/>
              <a:pPr/>
              <a:t>39</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a:t>Driver’s Handbook on page 75 states “A driver who gives false statements or submits false log entries to KLLM regarding hours of service available for any given dispatch day, and, who, through an audit of the driver’s manifests/records of duty status, or by other means, is discovered to have falsified such information, may be terminated immediately upon discovery at the discretion of KLLM”.</a:t>
            </a:r>
          </a:p>
        </p:txBody>
      </p:sp>
    </p:spTree>
    <p:extLst>
      <p:ext uri="{BB962C8B-B14F-4D97-AF65-F5344CB8AC3E}">
        <p14:creationId xmlns:p14="http://schemas.microsoft.com/office/powerpoint/2010/main" val="56163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A465F84F-4400-4A2B-9B9D-E552051F0AA5}" type="slidenum">
              <a:rPr lang="en-US" smtClean="0"/>
              <a:pPr/>
              <a:t>43</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455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8F58E97-6F6D-4FBB-B4B0-6F2DFF40F35A}" type="slidenum">
              <a:rPr lang="en-US" smtClean="0"/>
              <a:pPr/>
              <a:t>2</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454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1CA2380A-78E9-48E4-A834-3B2BB270E881}" type="slidenum">
              <a:rPr lang="en-US" smtClean="0"/>
              <a:pPr/>
              <a:t>63</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dirty="0"/>
              <a:t>FULL PAGE PRINTING</a:t>
            </a:r>
          </a:p>
        </p:txBody>
      </p:sp>
    </p:spTree>
    <p:extLst>
      <p:ext uri="{BB962C8B-B14F-4D97-AF65-F5344CB8AC3E}">
        <p14:creationId xmlns:p14="http://schemas.microsoft.com/office/powerpoint/2010/main" val="245326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FD6C6DA-5F08-40A3-8C10-E00291B73BDA}" type="slidenum">
              <a:rPr lang="en-US" smtClean="0"/>
              <a:pPr/>
              <a:t>3</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244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ED49428-24A3-4DBB-B6BE-1B403DA92608}" type="slidenum">
              <a:rPr lang="en-US" smtClean="0"/>
              <a:pPr/>
              <a:t>4</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856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37A3DFD6-0843-430C-B707-97AD8BCCE0FD}" type="slidenum">
              <a:rPr lang="en-US" smtClean="0"/>
              <a:pPr/>
              <a:t>6</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You can combine on duty not driving activities</a:t>
            </a:r>
          </a:p>
          <a:p>
            <a:pPr>
              <a:buFontTx/>
              <a:buChar char="•"/>
            </a:pPr>
            <a:r>
              <a:rPr lang="en-US" dirty="0"/>
              <a:t>Pre-trip &amp; Fueling – 15 minutes</a:t>
            </a:r>
          </a:p>
          <a:p>
            <a:pPr>
              <a:buFontTx/>
              <a:buChar char="•"/>
            </a:pPr>
            <a:r>
              <a:rPr lang="en-US" dirty="0"/>
              <a:t>Pre-trip &amp; Load/Unload – 30 minutes</a:t>
            </a:r>
          </a:p>
          <a:p>
            <a:pPr>
              <a:buFontTx/>
              <a:buChar char="•"/>
            </a:pPr>
            <a:r>
              <a:rPr lang="en-US" dirty="0"/>
              <a:t>Pre-trip &amp; Drop/Hook – 15 minutes</a:t>
            </a:r>
          </a:p>
          <a:p>
            <a:pPr>
              <a:buFontTx/>
              <a:buChar char="•"/>
            </a:pPr>
            <a:r>
              <a:rPr lang="en-US" dirty="0"/>
              <a:t>Fuel &amp; Drop/Hook – 15 minutes (only at a KLLM Terminal)</a:t>
            </a:r>
          </a:p>
        </p:txBody>
      </p:sp>
    </p:spTree>
    <p:extLst>
      <p:ext uri="{BB962C8B-B14F-4D97-AF65-F5344CB8AC3E}">
        <p14:creationId xmlns:p14="http://schemas.microsoft.com/office/powerpoint/2010/main" val="406499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D1CEBB4-3BFF-4B94-A1B3-984C7ECEE446}" type="slidenum">
              <a:rPr lang="en-US" smtClean="0"/>
              <a:pPr/>
              <a:t>7</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946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3D512AD1-C6CD-41DF-AA13-F5306ADE4DFD}" type="slidenum">
              <a:rPr lang="en-US" smtClean="0"/>
              <a:pPr/>
              <a:t>11</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Post accident alcohol &amp; drug testing – to &amp; from collection site.</a:t>
            </a:r>
          </a:p>
          <a:p>
            <a:r>
              <a:rPr lang="en-US" dirty="0"/>
              <a:t>Random alcohol &amp; drug testing – to &amp; from collection site.</a:t>
            </a:r>
          </a:p>
        </p:txBody>
      </p:sp>
    </p:spTree>
    <p:extLst>
      <p:ext uri="{BB962C8B-B14F-4D97-AF65-F5344CB8AC3E}">
        <p14:creationId xmlns:p14="http://schemas.microsoft.com/office/powerpoint/2010/main" val="94066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51F267C9-87CD-43D8-9565-6B799F9ECCF4}" type="slidenum">
              <a:rPr lang="en-US" smtClean="0"/>
              <a:pPr/>
              <a:t>12</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9177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37216E6D-8BC2-42EA-B60C-E5040BADDA6D}" type="slidenum">
              <a:rPr lang="en-US" smtClean="0"/>
              <a:pPr/>
              <a:t>13</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1873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p:spPr>
          <p:txBody>
            <a:bodyPr/>
            <a:lstStyle/>
            <a:p>
              <a:pPr>
                <a:defRPr/>
              </a:pPr>
              <a:endParaRPr lang="en-US" dirty="0"/>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dirty="0"/>
            </a:p>
          </p:txBody>
        </p:sp>
      </p:grpSp>
      <p:sp>
        <p:nvSpPr>
          <p:cNvPr id="2048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a:t>Click to edit Master title style</a:t>
            </a:r>
          </a:p>
        </p:txBody>
      </p:sp>
      <p:sp>
        <p:nvSpPr>
          <p:cNvPr id="20486"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pPr lvl="0"/>
            <a:r>
              <a:rPr lang="en-US" noProof="0"/>
              <a:t>Cliter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609600"/>
            <a:ext cx="59070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609600"/>
            <a:ext cx="8078787" cy="1143000"/>
          </a:xfrm>
        </p:spPr>
        <p:txBody>
          <a:bodyPr/>
          <a:lstStyle/>
          <a:p>
            <a:r>
              <a:rPr lang="en-US"/>
              <a:t>Click to edit Master title style</a:t>
            </a:r>
          </a:p>
        </p:txBody>
      </p:sp>
      <p:sp>
        <p:nvSpPr>
          <p:cNvPr id="3" name="Text Placeholder 2"/>
          <p:cNvSpPr>
            <a:spLocks noGrp="1"/>
          </p:cNvSpPr>
          <p:nvPr>
            <p:ph type="body" sz="half" idx="1"/>
          </p:nvPr>
        </p:nvSpPr>
        <p:spPr>
          <a:xfrm>
            <a:off x="684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609600"/>
            <a:ext cx="8078787"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p:spPr>
          <p:txBody>
            <a:bodyPr/>
            <a:lstStyle/>
            <a:p>
              <a:pPr>
                <a:defRPr/>
              </a:pPr>
              <a:endParaRPr lang="en-US" dirty="0"/>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dirty="0"/>
            </a:p>
          </p:txBody>
        </p:sp>
      </p:grpSp>
      <p:sp>
        <p:nvSpPr>
          <p:cNvPr id="19461" name="Rectangle 2053"/>
          <p:cNvSpPr>
            <a:spLocks noGrp="1" noChangeArrowheads="1"/>
          </p:cNvSpPr>
          <p:nvPr>
            <p:ph type="title"/>
          </p:nvPr>
        </p:nvSpPr>
        <p:spPr bwMode="auto">
          <a:xfrm>
            <a:off x="684213" y="609600"/>
            <a:ext cx="8078787" cy="1143000"/>
          </a:xfrm>
          <a:prstGeom prst="rect">
            <a:avLst/>
          </a:prstGeom>
          <a:noFill/>
          <a:ln>
            <a:noFill/>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2054"/>
          <p:cNvSpPr>
            <a:spLocks noGrp="1" noChangeArrowheads="1"/>
          </p:cNvSpPr>
          <p:nvPr>
            <p:ph type="body" idx="1"/>
          </p:nvPr>
        </p:nvSpPr>
        <p:spPr bwMode="auto">
          <a:xfrm>
            <a:off x="684213"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platformscience.com/customer-suppor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947" y="1172456"/>
            <a:ext cx="4400105" cy="5694253"/>
          </a:xfrm>
          <a:prstGeom prst="rect">
            <a:avLst/>
          </a:prstGeom>
        </p:spPr>
      </p:pic>
      <p:sp>
        <p:nvSpPr>
          <p:cNvPr id="4100" name="Rectangle 4"/>
          <p:cNvSpPr>
            <a:spLocks noGrp="1" noChangeArrowheads="1"/>
          </p:cNvSpPr>
          <p:nvPr>
            <p:ph type="ctrTitle"/>
          </p:nvPr>
        </p:nvSpPr>
        <p:spPr>
          <a:xfrm>
            <a:off x="685800" y="219075"/>
            <a:ext cx="7772400" cy="685800"/>
          </a:xfrm>
        </p:spPr>
        <p:txBody>
          <a:bodyPr/>
          <a:lstStyle/>
          <a:p>
            <a:pPr algn="ctr" eaLnBrk="1" hangingPunct="1">
              <a:defRPr/>
            </a:pPr>
            <a:r>
              <a:rPr lang="en-US" sz="4000" dirty="0"/>
              <a:t>KLLM LOG ORIENTATION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4353"/>
            <a:ext cx="9144000" cy="4893647"/>
          </a:xfrm>
          <a:prstGeom prst="rect">
            <a:avLst/>
          </a:prstGeom>
        </p:spPr>
        <p:txBody>
          <a:bodyPr wrap="square">
            <a:spAutoFit/>
          </a:bodyPr>
          <a:lstStyle/>
          <a:p>
            <a:pPr>
              <a:spcBef>
                <a:spcPct val="50000"/>
              </a:spcBef>
              <a:buFontTx/>
              <a:buChar char="•"/>
            </a:pPr>
            <a:r>
              <a:rPr lang="en-US" dirty="0">
                <a:solidFill>
                  <a:schemeClr val="bg2"/>
                </a:solidFill>
              </a:rPr>
              <a:t>An example is if the highway is shut down due to an accident etc. or any other circumstance that was beyond your control.</a:t>
            </a:r>
          </a:p>
          <a:p>
            <a:pPr>
              <a:spcBef>
                <a:spcPct val="50000"/>
              </a:spcBef>
              <a:buFontTx/>
              <a:buChar char="•"/>
            </a:pPr>
            <a:r>
              <a:rPr lang="en-US" dirty="0">
                <a:solidFill>
                  <a:schemeClr val="bg2"/>
                </a:solidFill>
              </a:rPr>
              <a:t>You must annotate the log with the event / circumstance that will cause them to violate HOS to reach the Safe Haven. PRIOR to the violation occurring.</a:t>
            </a:r>
          </a:p>
          <a:p>
            <a:pPr>
              <a:spcBef>
                <a:spcPct val="50000"/>
              </a:spcBef>
              <a:buFontTx/>
              <a:buChar char="•"/>
            </a:pPr>
            <a:r>
              <a:rPr lang="en-US" dirty="0">
                <a:solidFill>
                  <a:schemeClr val="bg2"/>
                </a:solidFill>
              </a:rPr>
              <a:t>This should include an accurate location:</a:t>
            </a:r>
          </a:p>
          <a:p>
            <a:pPr lvl="1">
              <a:spcBef>
                <a:spcPct val="50000"/>
              </a:spcBef>
              <a:buFontTx/>
              <a:buChar char="•"/>
            </a:pPr>
            <a:r>
              <a:rPr lang="en-US" dirty="0">
                <a:solidFill>
                  <a:schemeClr val="bg2"/>
                </a:solidFill>
              </a:rPr>
              <a:t>Hwy, mile marker, exit # etc..</a:t>
            </a:r>
          </a:p>
          <a:p>
            <a:pPr>
              <a:spcBef>
                <a:spcPct val="50000"/>
              </a:spcBef>
              <a:buFontTx/>
              <a:buChar char="•"/>
            </a:pPr>
            <a:r>
              <a:rPr lang="en-US" dirty="0">
                <a:solidFill>
                  <a:schemeClr val="bg2"/>
                </a:solidFill>
              </a:rPr>
              <a:t>Poor or lack of trip planning is not excusable by a note. The note MUST be factual. You should have known when and where they were going to finish their day. Any attempt to park prior to the end of HOS, should be annotated on your log.</a:t>
            </a:r>
          </a:p>
        </p:txBody>
      </p:sp>
      <p:sp>
        <p:nvSpPr>
          <p:cNvPr id="7" name="Rectangle 4"/>
          <p:cNvSpPr>
            <a:spLocks noGrp="1" noChangeArrowheads="1"/>
          </p:cNvSpPr>
          <p:nvPr>
            <p:ph type="title"/>
          </p:nvPr>
        </p:nvSpPr>
        <p:spPr>
          <a:xfrm>
            <a:off x="0" y="-1"/>
            <a:ext cx="9144000" cy="1158241"/>
          </a:xfrm>
        </p:spPr>
        <p:txBody>
          <a:bodyPr/>
          <a:lstStyle/>
          <a:p>
            <a:pPr algn="ctr" eaLnBrk="1" hangingPunct="1">
              <a:defRPr/>
            </a:pPr>
            <a:r>
              <a:rPr lang="en-US" sz="2800" dirty="0"/>
              <a:t>What must be done if you are </a:t>
            </a:r>
            <a:r>
              <a:rPr lang="en-US" sz="2800" u="sng" dirty="0"/>
              <a:t>“FORCED”</a:t>
            </a:r>
            <a:r>
              <a:rPr lang="en-US" sz="2800" dirty="0"/>
              <a:t> to drive to a Safe Haven in violation because of circumstances or events you have NO control of?</a:t>
            </a:r>
          </a:p>
        </p:txBody>
      </p:sp>
      <p:sp>
        <p:nvSpPr>
          <p:cNvPr id="2" name="TextBox 1"/>
          <p:cNvSpPr txBox="1"/>
          <p:nvPr/>
        </p:nvSpPr>
        <p:spPr>
          <a:xfrm>
            <a:off x="931817" y="1367246"/>
            <a:ext cx="7280365" cy="461665"/>
          </a:xfrm>
          <a:prstGeom prst="rect">
            <a:avLst/>
          </a:prstGeom>
          <a:noFill/>
        </p:spPr>
        <p:txBody>
          <a:bodyPr wrap="square" rtlCol="0">
            <a:spAutoFit/>
          </a:bodyPr>
          <a:lstStyle/>
          <a:p>
            <a:pPr algn="ctr"/>
            <a:r>
              <a:rPr lang="en-US">
                <a:solidFill>
                  <a:srgbClr val="FF0000"/>
                </a:solidFill>
              </a:rPr>
              <a:t>Personal Conveyance CANNOT be used for this.</a:t>
            </a:r>
            <a:endParaRPr lang="en-US" dirty="0"/>
          </a:p>
        </p:txBody>
      </p:sp>
    </p:spTree>
    <p:extLst>
      <p:ext uri="{BB962C8B-B14F-4D97-AF65-F5344CB8AC3E}">
        <p14:creationId xmlns:p14="http://schemas.microsoft.com/office/powerpoint/2010/main" val="2501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1813" y="0"/>
            <a:ext cx="8078787" cy="1143000"/>
          </a:xfrm>
        </p:spPr>
        <p:txBody>
          <a:bodyPr/>
          <a:lstStyle/>
          <a:p>
            <a:pPr algn="ctr" eaLnBrk="1" hangingPunct="1">
              <a:defRPr/>
            </a:pPr>
            <a:r>
              <a:rPr lang="en-US" dirty="0"/>
              <a:t>On-Duty Continued</a:t>
            </a:r>
          </a:p>
        </p:txBody>
      </p:sp>
      <p:sp>
        <p:nvSpPr>
          <p:cNvPr id="24579" name="Rectangle 3"/>
          <p:cNvSpPr>
            <a:spLocks noGrp="1" noChangeArrowheads="1"/>
          </p:cNvSpPr>
          <p:nvPr>
            <p:ph type="body" idx="1"/>
          </p:nvPr>
        </p:nvSpPr>
        <p:spPr>
          <a:xfrm>
            <a:off x="0" y="1028700"/>
            <a:ext cx="9144000" cy="4876800"/>
          </a:xfrm>
        </p:spPr>
        <p:txBody>
          <a:bodyPr/>
          <a:lstStyle/>
          <a:p>
            <a:pPr eaLnBrk="1" hangingPunct="1">
              <a:buClrTx/>
              <a:defRPr/>
            </a:pPr>
            <a:r>
              <a:rPr lang="en-US" dirty="0">
                <a:solidFill>
                  <a:schemeClr val="bg2"/>
                </a:solidFill>
              </a:rPr>
              <a:t>All time spent performing driver requirements at the scene of an accident and in preparing reports relating to an accident; (involvement with any Law Enforcement Officer)</a:t>
            </a:r>
          </a:p>
          <a:p>
            <a:pPr eaLnBrk="1" hangingPunct="1">
              <a:buClrTx/>
              <a:defRPr/>
            </a:pPr>
            <a:r>
              <a:rPr lang="en-US" dirty="0">
                <a:solidFill>
                  <a:schemeClr val="bg2"/>
                </a:solidFill>
              </a:rPr>
              <a:t>D.O.T. Inspection (actual time on officers report)</a:t>
            </a:r>
          </a:p>
          <a:p>
            <a:pPr eaLnBrk="1" hangingPunct="1">
              <a:buClrTx/>
              <a:defRPr/>
            </a:pPr>
            <a:r>
              <a:rPr lang="en-US" dirty="0">
                <a:solidFill>
                  <a:schemeClr val="bg2"/>
                </a:solidFill>
              </a:rPr>
              <a:t>ALL DRUG / ALCOHOL TESTING (all travel and wait time)</a:t>
            </a:r>
          </a:p>
          <a:p>
            <a:pPr lvl="1" eaLnBrk="1" hangingPunct="1">
              <a:buClrTx/>
              <a:defRPr/>
            </a:pPr>
            <a:r>
              <a:rPr lang="en-US" dirty="0">
                <a:solidFill>
                  <a:schemeClr val="bg2"/>
                </a:solidFill>
              </a:rPr>
              <a:t>To include ALL </a:t>
            </a:r>
            <a:r>
              <a:rPr lang="en-US" u="sng" dirty="0">
                <a:solidFill>
                  <a:schemeClr val="bg2"/>
                </a:solidFill>
                <a:effectLst>
                  <a:outerShdw blurRad="38100" dist="38100" dir="2700000" algn="tl">
                    <a:srgbClr val="000000"/>
                  </a:outerShdw>
                </a:effectLst>
              </a:rPr>
              <a:t>random</a:t>
            </a:r>
            <a:r>
              <a:rPr lang="en-US" dirty="0">
                <a:solidFill>
                  <a:schemeClr val="bg2"/>
                </a:solidFill>
              </a:rPr>
              <a:t> and post accident tests</a:t>
            </a:r>
          </a:p>
          <a:p>
            <a:pPr eaLnBrk="1" hangingPunct="1">
              <a:buClrTx/>
              <a:defRPr/>
            </a:pPr>
            <a:r>
              <a:rPr lang="en-US" dirty="0">
                <a:solidFill>
                  <a:schemeClr val="bg2"/>
                </a:solidFill>
              </a:rPr>
              <a:t>All time spent repairing or attending to your disabled motor vehicle on the side of the road.</a:t>
            </a:r>
          </a:p>
          <a:p>
            <a:pPr lvl="1" eaLnBrk="1" hangingPunct="1">
              <a:buClrTx/>
              <a:defRPr/>
            </a:pPr>
            <a:r>
              <a:rPr lang="en-US" dirty="0">
                <a:solidFill>
                  <a:schemeClr val="bg2"/>
                </a:solidFill>
              </a:rPr>
              <a:t>Off Duty cannot be used here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 calcmode="lin" valueType="num">
                                      <p:cBhvr additive="base">
                                        <p:cTn id="25"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 calcmode="lin" valueType="num">
                                      <p:cBhvr additive="base">
                                        <p:cTn id="31" dur="10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566057" y="1595438"/>
            <a:ext cx="7977052" cy="838200"/>
          </a:xfrm>
        </p:spPr>
        <p:txBody>
          <a:bodyPr/>
          <a:lstStyle/>
          <a:p>
            <a:pPr algn="ctr" eaLnBrk="1" hangingPunct="1">
              <a:defRPr/>
            </a:pPr>
            <a:r>
              <a:rPr lang="en-US" dirty="0"/>
              <a:t>All other time is considered break time on either:</a:t>
            </a:r>
          </a:p>
        </p:txBody>
      </p:sp>
      <p:sp>
        <p:nvSpPr>
          <p:cNvPr id="25603" name="Rectangle 3"/>
          <p:cNvSpPr>
            <a:spLocks noGrp="1" noChangeArrowheads="1"/>
          </p:cNvSpPr>
          <p:nvPr>
            <p:ph type="subTitle" idx="1"/>
          </p:nvPr>
        </p:nvSpPr>
        <p:spPr>
          <a:xfrm>
            <a:off x="426721" y="3048000"/>
            <a:ext cx="8220890" cy="2586446"/>
          </a:xfrm>
        </p:spPr>
        <p:txBody>
          <a:bodyPr/>
          <a:lstStyle/>
          <a:p>
            <a:pPr algn="ctr" eaLnBrk="1" hangingPunct="1"/>
            <a:r>
              <a:rPr lang="en-US" sz="6000" dirty="0">
                <a:solidFill>
                  <a:srgbClr val="0000FF"/>
                </a:solidFill>
              </a:rPr>
              <a:t>Off-Duty</a:t>
            </a:r>
            <a:r>
              <a:rPr lang="en-US" sz="6000" dirty="0">
                <a:solidFill>
                  <a:schemeClr val="bg2"/>
                </a:solidFill>
              </a:rPr>
              <a:t>  (Line 1)</a:t>
            </a:r>
          </a:p>
          <a:p>
            <a:pPr algn="ctr" eaLnBrk="1" hangingPunct="1"/>
            <a:r>
              <a:rPr lang="en-US" sz="6000" dirty="0">
                <a:solidFill>
                  <a:schemeClr val="bg2"/>
                </a:solidFill>
              </a:rPr>
              <a:t>or</a:t>
            </a:r>
          </a:p>
          <a:p>
            <a:pPr algn="ctr" eaLnBrk="1" hangingPunct="1"/>
            <a:r>
              <a:rPr lang="en-US" sz="6000" dirty="0">
                <a:solidFill>
                  <a:srgbClr val="007033"/>
                </a:solidFill>
              </a:rPr>
              <a:t>Sleeper Berth  </a:t>
            </a:r>
            <a:r>
              <a:rPr lang="en-US" sz="6000" dirty="0">
                <a:solidFill>
                  <a:schemeClr val="bg2"/>
                </a:solidFill>
              </a:rPr>
              <a:t>(Line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6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 calcmode="lin" valueType="num">
                                      <p:cBhvr>
                                        <p:cTn id="14"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560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56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56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 calcmode="lin" valueType="num">
                                      <p:cBhvr>
                                        <p:cTn id="21" dur="10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560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56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56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930400" y="0"/>
            <a:ext cx="5283200" cy="1143000"/>
          </a:xfrm>
        </p:spPr>
        <p:txBody>
          <a:bodyPr/>
          <a:lstStyle/>
          <a:p>
            <a:pPr algn="ctr" eaLnBrk="1" hangingPunct="1">
              <a:defRPr/>
            </a:pPr>
            <a:r>
              <a:rPr lang="en-US" sz="4000" dirty="0"/>
              <a:t>Off-Duty Time</a:t>
            </a:r>
            <a:br>
              <a:rPr lang="en-US" sz="4000" dirty="0"/>
            </a:br>
            <a:r>
              <a:rPr lang="en-US" sz="4000" dirty="0"/>
              <a:t>Single Driver</a:t>
            </a:r>
          </a:p>
        </p:txBody>
      </p:sp>
      <p:sp>
        <p:nvSpPr>
          <p:cNvPr id="10245" name="Rectangle 5"/>
          <p:cNvSpPr>
            <a:spLocks noGrp="1" noChangeArrowheads="1"/>
          </p:cNvSpPr>
          <p:nvPr>
            <p:ph type="body" idx="1"/>
          </p:nvPr>
        </p:nvSpPr>
        <p:spPr/>
        <p:txBody>
          <a:bodyPr/>
          <a:lstStyle/>
          <a:p>
            <a:pPr marL="609600" indent="-609600" eaLnBrk="1" hangingPunct="1">
              <a:buClrTx/>
              <a:buFont typeface="Wingdings" pitchFamily="2" charset="2"/>
              <a:buAutoNum type="arabicPeriod"/>
            </a:pPr>
            <a:r>
              <a:rPr lang="en-US" dirty="0">
                <a:solidFill>
                  <a:schemeClr val="bg2"/>
                </a:solidFill>
              </a:rPr>
              <a:t>10 Consecutive Hours </a:t>
            </a:r>
            <a:r>
              <a:rPr lang="en-US" dirty="0">
                <a:solidFill>
                  <a:srgbClr val="0000FF"/>
                </a:solidFill>
              </a:rPr>
              <a:t>Off-Duty</a:t>
            </a:r>
          </a:p>
          <a:p>
            <a:pPr marL="609600" indent="-609600" eaLnBrk="1" hangingPunct="1">
              <a:buClrTx/>
              <a:buFont typeface="Wingdings" pitchFamily="2" charset="2"/>
              <a:buAutoNum type="arabicPeriod"/>
            </a:pPr>
            <a:r>
              <a:rPr lang="en-US" dirty="0">
                <a:solidFill>
                  <a:schemeClr val="bg2"/>
                </a:solidFill>
              </a:rPr>
              <a:t>10 Consecutive Hours in the </a:t>
            </a:r>
            <a:r>
              <a:rPr lang="en-US" dirty="0">
                <a:solidFill>
                  <a:srgbClr val="007033"/>
                </a:solidFill>
              </a:rPr>
              <a:t>Sleeper Berth</a:t>
            </a:r>
          </a:p>
          <a:p>
            <a:pPr marL="609600" indent="-609600" eaLnBrk="1" hangingPunct="1">
              <a:buClrTx/>
              <a:buFont typeface="Wingdings" pitchFamily="2" charset="2"/>
              <a:buAutoNum type="arabicPeriod"/>
            </a:pPr>
            <a:r>
              <a:rPr lang="en-US" dirty="0">
                <a:solidFill>
                  <a:schemeClr val="bg2"/>
                </a:solidFill>
              </a:rPr>
              <a:t>10 consecutive hours combination of </a:t>
            </a:r>
            <a:r>
              <a:rPr lang="en-US" dirty="0">
                <a:solidFill>
                  <a:srgbClr val="007033"/>
                </a:solidFill>
              </a:rPr>
              <a:t>Sleeper Berth </a:t>
            </a:r>
            <a:r>
              <a:rPr lang="en-US" dirty="0">
                <a:solidFill>
                  <a:schemeClr val="bg2"/>
                </a:solidFill>
              </a:rPr>
              <a:t>and </a:t>
            </a:r>
            <a:r>
              <a:rPr lang="en-US" dirty="0">
                <a:solidFill>
                  <a:srgbClr val="0000FF"/>
                </a:solidFill>
              </a:rPr>
              <a:t>Off-Duty</a:t>
            </a:r>
            <a:r>
              <a:rPr lang="en-US" dirty="0">
                <a:solidFill>
                  <a:schemeClr val="bg2"/>
                </a:solidFill>
              </a:rPr>
              <a:t> times.</a:t>
            </a:r>
          </a:p>
          <a:p>
            <a:pPr marL="1009650" lvl="1" indent="-609600" eaLnBrk="1" hangingPunct="1">
              <a:buClrTx/>
            </a:pPr>
            <a:r>
              <a:rPr lang="en-US" dirty="0">
                <a:solidFill>
                  <a:schemeClr val="bg2"/>
                </a:solidFill>
              </a:rPr>
              <a:t>This can be used on calculating your 30 minute break or your 34hr restart.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xEl>
                                              <p:pRg st="1" end="1"/>
                                            </p:txEl>
                                          </p:spTgt>
                                        </p:tgtEl>
                                        <p:attrNameLst>
                                          <p:attrName>style.visibility</p:attrName>
                                        </p:attrNameLst>
                                      </p:cBhvr>
                                      <p:to>
                                        <p:strVal val="visible"/>
                                      </p:to>
                                    </p:set>
                                    <p:anim calcmode="lin" valueType="num">
                                      <p:cBhvr additive="base">
                                        <p:cTn id="13"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xEl>
                                              <p:pRg st="2" end="2"/>
                                            </p:txEl>
                                          </p:spTgt>
                                        </p:tgtEl>
                                        <p:attrNameLst>
                                          <p:attrName>style.visibility</p:attrName>
                                        </p:attrNameLst>
                                      </p:cBhvr>
                                      <p:to>
                                        <p:strVal val="visible"/>
                                      </p:to>
                                    </p:set>
                                    <p:anim calcmode="lin" valueType="num">
                                      <p:cBhvr additive="base">
                                        <p:cTn id="19" dur="5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5">
                                            <p:txEl>
                                              <p:pRg st="3" end="3"/>
                                            </p:txEl>
                                          </p:spTgt>
                                        </p:tgtEl>
                                        <p:attrNameLst>
                                          <p:attrName>style.visibility</p:attrName>
                                        </p:attrNameLst>
                                      </p:cBhvr>
                                      <p:to>
                                        <p:strVal val="visible"/>
                                      </p:to>
                                    </p:set>
                                    <p:anim calcmode="lin" valueType="num">
                                      <p:cBhvr additive="base">
                                        <p:cTn id="25" dur="5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0"/>
            <a:ext cx="9143999" cy="1143000"/>
          </a:xfrm>
          <a:prstGeom prst="rect">
            <a:avLst/>
          </a:prstGeom>
          <a:noFill/>
          <a:ln w="9525">
            <a:noFill/>
            <a:miter lim="800000"/>
            <a:headEnd/>
            <a:tailEnd/>
          </a:ln>
        </p:spPr>
        <p:txBody>
          <a:bodyPr lIns="92075" tIns="46038" rIns="92075" bIns="46038" anchor="ctr"/>
          <a:lstStyle/>
          <a:p>
            <a:pPr algn="ctr">
              <a:defRPr/>
            </a:pPr>
            <a:r>
              <a:rPr lang="en-US" sz="4000" dirty="0">
                <a:solidFill>
                  <a:schemeClr val="tx2"/>
                </a:solidFill>
                <a:effectLst>
                  <a:outerShdw blurRad="38100" dist="38100" dir="2700000" algn="tl">
                    <a:srgbClr val="000000"/>
                  </a:outerShdw>
                </a:effectLst>
                <a:latin typeface="Arial" charset="0"/>
              </a:rPr>
              <a:t>Off-Duty Time Team Drivers</a:t>
            </a:r>
          </a:p>
        </p:txBody>
      </p:sp>
      <p:sp>
        <p:nvSpPr>
          <p:cNvPr id="4" name="Rectangle 3"/>
          <p:cNvSpPr/>
          <p:nvPr/>
        </p:nvSpPr>
        <p:spPr>
          <a:xfrm>
            <a:off x="65314" y="946311"/>
            <a:ext cx="9078686" cy="2012859"/>
          </a:xfrm>
          <a:prstGeom prst="rect">
            <a:avLst/>
          </a:prstGeom>
        </p:spPr>
        <p:txBody>
          <a:bodyPr wrap="square">
            <a:spAutoFit/>
          </a:bodyPr>
          <a:lstStyle/>
          <a:p>
            <a:pPr marL="342900" indent="-342900">
              <a:lnSpc>
                <a:spcPct val="80000"/>
              </a:lnSpc>
              <a:spcBef>
                <a:spcPct val="40000"/>
              </a:spcBef>
              <a:buSzPct val="75000"/>
              <a:buFont typeface="Wingdings" pitchFamily="2" charset="2"/>
              <a:buChar char="l"/>
            </a:pPr>
            <a:r>
              <a:rPr lang="en-US" dirty="0">
                <a:solidFill>
                  <a:schemeClr val="bg2"/>
                </a:solidFill>
              </a:rPr>
              <a:t>This will allow a co-driver to take a combination of at least 7 consecutive hours of </a:t>
            </a:r>
            <a:r>
              <a:rPr lang="en-US" dirty="0">
                <a:solidFill>
                  <a:srgbClr val="007033"/>
                </a:solidFill>
              </a:rPr>
              <a:t>Sleeper Berth</a:t>
            </a:r>
            <a:r>
              <a:rPr lang="en-US" dirty="0">
                <a:solidFill>
                  <a:schemeClr val="bg2"/>
                </a:solidFill>
              </a:rPr>
              <a:t> time and up to 3 hours riding in the passenger seat as </a:t>
            </a:r>
            <a:r>
              <a:rPr lang="en-US" dirty="0">
                <a:solidFill>
                  <a:srgbClr val="0000FF"/>
                </a:solidFill>
              </a:rPr>
              <a:t>Off Duty</a:t>
            </a:r>
            <a:r>
              <a:rPr lang="en-US" dirty="0">
                <a:solidFill>
                  <a:schemeClr val="bg2"/>
                </a:solidFill>
              </a:rPr>
              <a:t> before or after the </a:t>
            </a:r>
            <a:r>
              <a:rPr lang="en-US" dirty="0">
                <a:solidFill>
                  <a:srgbClr val="007033"/>
                </a:solidFill>
              </a:rPr>
              <a:t>Sleeper Berth </a:t>
            </a:r>
            <a:r>
              <a:rPr lang="en-US" dirty="0">
                <a:solidFill>
                  <a:schemeClr val="bg2"/>
                </a:solidFill>
              </a:rPr>
              <a:t>time to total 10 consecutive hours.</a:t>
            </a:r>
          </a:p>
          <a:p>
            <a:pPr marL="342900" indent="-342900">
              <a:lnSpc>
                <a:spcPct val="80000"/>
              </a:lnSpc>
              <a:spcBef>
                <a:spcPct val="40000"/>
              </a:spcBef>
              <a:buSzPct val="75000"/>
              <a:buFont typeface="Wingdings" pitchFamily="2" charset="2"/>
              <a:buChar char="l"/>
            </a:pPr>
            <a:r>
              <a:rPr lang="en-US" dirty="0">
                <a:solidFill>
                  <a:schemeClr val="bg2"/>
                </a:solidFill>
              </a:rPr>
              <a:t>While the co-driver is still </a:t>
            </a:r>
            <a:r>
              <a:rPr lang="en-US" dirty="0">
                <a:solidFill>
                  <a:srgbClr val="0000FF"/>
                </a:solidFill>
              </a:rPr>
              <a:t>Off Duty</a:t>
            </a:r>
            <a:r>
              <a:rPr lang="en-US" dirty="0">
                <a:solidFill>
                  <a:schemeClr val="bg2"/>
                </a:solidFill>
              </a:rPr>
              <a:t>, the </a:t>
            </a:r>
            <a:r>
              <a:rPr lang="en-US" dirty="0">
                <a:solidFill>
                  <a:srgbClr val="FF0000"/>
                </a:solidFill>
              </a:rPr>
              <a:t>Change Status</a:t>
            </a:r>
            <a:r>
              <a:rPr lang="en-US" dirty="0">
                <a:solidFill>
                  <a:schemeClr val="bg2"/>
                </a:solidFill>
              </a:rPr>
              <a:t> screen will remind the driver that the </a:t>
            </a:r>
            <a:r>
              <a:rPr lang="en-US" dirty="0">
                <a:solidFill>
                  <a:srgbClr val="007033"/>
                </a:solidFill>
              </a:rPr>
              <a:t>sleeper berth </a:t>
            </a:r>
            <a:r>
              <a:rPr lang="en-US" dirty="0">
                <a:solidFill>
                  <a:schemeClr val="bg2"/>
                </a:solidFill>
              </a:rPr>
              <a:t>is required.</a:t>
            </a:r>
            <a:endParaRPr lang="en-US" dirty="0">
              <a:solidFill>
                <a:srgbClr val="FF0000"/>
              </a:solidFill>
            </a:endParaRPr>
          </a:p>
        </p:txBody>
      </p:sp>
      <p:pic>
        <p:nvPicPr>
          <p:cNvPr id="6" name="Picture 5">
            <a:extLst>
              <a:ext uri="{FF2B5EF4-FFF2-40B4-BE49-F238E27FC236}">
                <a16:creationId xmlns:a16="http://schemas.microsoft.com/office/drawing/2014/main" id="{A2233826-7C2D-D473-6774-BE4C61028F8E}"/>
              </a:ext>
            </a:extLst>
          </p:cNvPr>
          <p:cNvPicPr>
            <a:picLocks noChangeAspect="1"/>
          </p:cNvPicPr>
          <p:nvPr/>
        </p:nvPicPr>
        <p:blipFill>
          <a:blip r:embed="rId2"/>
          <a:stretch>
            <a:fillRect/>
          </a:stretch>
        </p:blipFill>
        <p:spPr>
          <a:xfrm>
            <a:off x="1682318" y="3195562"/>
            <a:ext cx="5779364" cy="33935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8" name="Rectangle 6"/>
          <p:cNvSpPr>
            <a:spLocks noChangeArrowheads="1"/>
          </p:cNvSpPr>
          <p:nvPr/>
        </p:nvSpPr>
        <p:spPr bwMode="auto">
          <a:xfrm>
            <a:off x="531813" y="0"/>
            <a:ext cx="8078787" cy="1143000"/>
          </a:xfrm>
          <a:prstGeom prst="rect">
            <a:avLst/>
          </a:prstGeom>
          <a:noFill/>
          <a:ln>
            <a:noFill/>
          </a:ln>
          <a:effectLst/>
        </p:spPr>
        <p:txBody>
          <a:bodyPr lIns="92075" tIns="46038" rIns="92075" bIns="46038" anchor="ctr"/>
          <a:lstStyle/>
          <a:p>
            <a:pPr algn="ctr">
              <a:defRPr/>
            </a:pPr>
            <a:r>
              <a:rPr lang="en-US" sz="4400" dirty="0">
                <a:solidFill>
                  <a:schemeClr val="tx2"/>
                </a:solidFill>
                <a:effectLst>
                  <a:outerShdw blurRad="38100" dist="38100" dir="2700000" algn="tl">
                    <a:srgbClr val="000000"/>
                  </a:outerShdw>
                </a:effectLst>
                <a:latin typeface="Arial" charset="0"/>
              </a:rPr>
              <a:t>Split / Sleeper Berth Provision</a:t>
            </a:r>
          </a:p>
        </p:txBody>
      </p:sp>
      <p:sp>
        <p:nvSpPr>
          <p:cNvPr id="177159" name="Rectangle 7"/>
          <p:cNvSpPr>
            <a:spLocks noChangeArrowheads="1"/>
          </p:cNvSpPr>
          <p:nvPr/>
        </p:nvSpPr>
        <p:spPr bwMode="auto">
          <a:xfrm>
            <a:off x="0" y="1527175"/>
            <a:ext cx="9144000" cy="5330825"/>
          </a:xfrm>
          <a:prstGeom prst="rect">
            <a:avLst/>
          </a:prstGeom>
          <a:noFill/>
          <a:ln w="9525">
            <a:noFill/>
            <a:miter lim="800000"/>
            <a:headEnd/>
            <a:tailEnd/>
          </a:ln>
        </p:spPr>
        <p:txBody>
          <a:bodyPr lIns="182562" tIns="46038" rIns="182562" bIns="46038"/>
          <a:lstStyle/>
          <a:p>
            <a:pPr marL="342900" indent="-342900">
              <a:lnSpc>
                <a:spcPct val="80000"/>
              </a:lnSpc>
              <a:spcBef>
                <a:spcPct val="40000"/>
              </a:spcBef>
              <a:buSzPct val="75000"/>
              <a:buFont typeface="Wingdings" pitchFamily="2" charset="2"/>
              <a:buChar char="l"/>
            </a:pPr>
            <a:r>
              <a:rPr lang="en-US" dirty="0">
                <a:solidFill>
                  <a:schemeClr val="bg2"/>
                </a:solidFill>
              </a:rPr>
              <a:t>Before considering the </a:t>
            </a:r>
            <a:r>
              <a:rPr lang="en-US" dirty="0">
                <a:solidFill>
                  <a:srgbClr val="007033"/>
                </a:solidFill>
              </a:rPr>
              <a:t>split sleeper </a:t>
            </a:r>
            <a:r>
              <a:rPr lang="en-US" dirty="0">
                <a:solidFill>
                  <a:schemeClr val="bg2"/>
                </a:solidFill>
              </a:rPr>
              <a:t>Provision the only benefit to using the </a:t>
            </a:r>
            <a:r>
              <a:rPr lang="en-US" dirty="0">
                <a:solidFill>
                  <a:srgbClr val="007033"/>
                </a:solidFill>
              </a:rPr>
              <a:t>split sleeper </a:t>
            </a:r>
            <a:r>
              <a:rPr lang="en-US" dirty="0">
                <a:solidFill>
                  <a:schemeClr val="bg2"/>
                </a:solidFill>
              </a:rPr>
              <a:t>is arriving at a location 2 hours earlier than you would have, had you just taken a 10 hour break.</a:t>
            </a:r>
          </a:p>
          <a:p>
            <a:pPr marL="342900" indent="-342900">
              <a:lnSpc>
                <a:spcPct val="70000"/>
              </a:lnSpc>
              <a:spcBef>
                <a:spcPct val="45000"/>
              </a:spcBef>
              <a:buSzPct val="75000"/>
              <a:buFont typeface="Wingdings" pitchFamily="2" charset="2"/>
              <a:buChar char="l"/>
            </a:pPr>
            <a:r>
              <a:rPr lang="en-US" dirty="0">
                <a:solidFill>
                  <a:schemeClr val="bg2"/>
                </a:solidFill>
              </a:rPr>
              <a:t>Commercial motor vehicle drivers using the </a:t>
            </a:r>
            <a:r>
              <a:rPr lang="en-US" dirty="0">
                <a:solidFill>
                  <a:srgbClr val="007033"/>
                </a:solidFill>
              </a:rPr>
              <a:t>split sleeper </a:t>
            </a:r>
            <a:r>
              <a:rPr lang="en-US" dirty="0">
                <a:solidFill>
                  <a:schemeClr val="bg2"/>
                </a:solidFill>
              </a:rPr>
              <a:t>berth provision must take at least 7 consecutive hours in the </a:t>
            </a:r>
            <a:r>
              <a:rPr lang="en-US" u="sng" dirty="0">
                <a:solidFill>
                  <a:srgbClr val="007033"/>
                </a:solidFill>
              </a:rPr>
              <a:t>sleeper berth</a:t>
            </a:r>
            <a:r>
              <a:rPr lang="en-US" dirty="0">
                <a:solidFill>
                  <a:schemeClr val="bg2"/>
                </a:solidFill>
              </a:rPr>
              <a:t>, plus 3 consecutive hours either in the sleeper berth, off-duty, or any combination of the two.</a:t>
            </a:r>
          </a:p>
          <a:p>
            <a:pPr marL="742950" lvl="1" indent="-285750">
              <a:lnSpc>
                <a:spcPct val="80000"/>
              </a:lnSpc>
              <a:spcBef>
                <a:spcPct val="40000"/>
              </a:spcBef>
              <a:buClr>
                <a:schemeClr val="tx1"/>
              </a:buClr>
              <a:buFontTx/>
              <a:buChar char="–"/>
            </a:pPr>
            <a:r>
              <a:rPr lang="en-US" dirty="0">
                <a:solidFill>
                  <a:schemeClr val="bg2"/>
                </a:solidFill>
              </a:rPr>
              <a:t>The driving time in the period immediately before and after each rest period, when added together, does not exceed 11 hours; and</a:t>
            </a:r>
          </a:p>
          <a:p>
            <a:pPr marL="800100" lvl="1" indent="-342900">
              <a:lnSpc>
                <a:spcPct val="80000"/>
              </a:lnSpc>
              <a:spcBef>
                <a:spcPct val="40000"/>
              </a:spcBef>
              <a:buClr>
                <a:schemeClr val="tx1"/>
              </a:buClr>
              <a:buFont typeface="Arial" panose="020B0604020202020204" pitchFamily="34" charset="0"/>
              <a:buChar char="•"/>
            </a:pPr>
            <a:r>
              <a:rPr lang="en-US" dirty="0">
                <a:solidFill>
                  <a:schemeClr val="bg2"/>
                </a:solidFill>
              </a:rPr>
              <a:t>All time on any line before and after each rest period, when added together, may not include any driving after the 14</a:t>
            </a:r>
            <a:r>
              <a:rPr lang="en-US" baseline="30000" dirty="0">
                <a:solidFill>
                  <a:schemeClr val="bg2"/>
                </a:solidFill>
              </a:rPr>
              <a:t>th</a:t>
            </a:r>
            <a:r>
              <a:rPr lang="en-US" dirty="0">
                <a:solidFill>
                  <a:schemeClr val="bg2"/>
                </a:solidFill>
              </a:rPr>
              <a:t> hour</a:t>
            </a:r>
          </a:p>
          <a:p>
            <a:pPr marL="342900" indent="-342900">
              <a:lnSpc>
                <a:spcPct val="80000"/>
              </a:lnSpc>
              <a:spcBef>
                <a:spcPct val="40000"/>
              </a:spcBef>
              <a:buClr>
                <a:schemeClr val="tx1"/>
              </a:buClr>
              <a:buFont typeface="Arial" panose="020B0604020202020204" pitchFamily="34" charset="0"/>
              <a:buChar char="•"/>
            </a:pPr>
            <a:r>
              <a:rPr lang="en-US" dirty="0">
                <a:solidFill>
                  <a:schemeClr val="bg2"/>
                </a:solidFill>
              </a:rPr>
              <a:t>Drivers may choose to go </a:t>
            </a:r>
            <a:r>
              <a:rPr lang="en-US" dirty="0">
                <a:solidFill>
                  <a:schemeClr val="bg1"/>
                </a:solidFill>
              </a:rPr>
              <a:t>off duty </a:t>
            </a:r>
            <a:r>
              <a:rPr lang="en-US" dirty="0">
                <a:solidFill>
                  <a:schemeClr val="bg2"/>
                </a:solidFill>
              </a:rPr>
              <a:t>/ </a:t>
            </a:r>
            <a:r>
              <a:rPr lang="en-US" dirty="0">
                <a:solidFill>
                  <a:srgbClr val="007033"/>
                </a:solidFill>
              </a:rPr>
              <a:t>sleeper</a:t>
            </a:r>
            <a:r>
              <a:rPr lang="en-US" dirty="0">
                <a:solidFill>
                  <a:schemeClr val="bg2"/>
                </a:solidFill>
              </a:rPr>
              <a:t> for 2 or more hours when delayed, so they can pause the 14 hour clock – as long as they will </a:t>
            </a:r>
            <a:r>
              <a:rPr lang="en-US" b="1" i="1" u="sng" dirty="0">
                <a:solidFill>
                  <a:srgbClr val="FF0000"/>
                </a:solidFill>
              </a:rPr>
              <a:t>PAIR</a:t>
            </a:r>
            <a:r>
              <a:rPr lang="en-US" dirty="0">
                <a:solidFill>
                  <a:schemeClr val="bg2"/>
                </a:solidFill>
              </a:rPr>
              <a:t> a 7 hour sleeper later in the day.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7159">
                                            <p:txEl>
                                              <p:pRg st="0" end="0"/>
                                            </p:txEl>
                                          </p:spTgt>
                                        </p:tgtEl>
                                        <p:attrNameLst>
                                          <p:attrName>style.visibility</p:attrName>
                                        </p:attrNameLst>
                                      </p:cBhvr>
                                      <p:to>
                                        <p:strVal val="visible"/>
                                      </p:to>
                                    </p:set>
                                    <p:anim calcmode="lin" valueType="num">
                                      <p:cBhvr additive="base">
                                        <p:cTn id="7" dur="500" fill="hold"/>
                                        <p:tgtEl>
                                          <p:spTgt spid="1771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7159">
                                            <p:txEl>
                                              <p:pRg st="1" end="1"/>
                                            </p:txEl>
                                          </p:spTgt>
                                        </p:tgtEl>
                                        <p:attrNameLst>
                                          <p:attrName>style.visibility</p:attrName>
                                        </p:attrNameLst>
                                      </p:cBhvr>
                                      <p:to>
                                        <p:strVal val="visible"/>
                                      </p:to>
                                    </p:set>
                                    <p:anim calcmode="lin" valueType="num">
                                      <p:cBhvr additive="base">
                                        <p:cTn id="13" dur="500" fill="hold"/>
                                        <p:tgtEl>
                                          <p:spTgt spid="1771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1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7159">
                                            <p:txEl>
                                              <p:pRg st="2" end="2"/>
                                            </p:txEl>
                                          </p:spTgt>
                                        </p:tgtEl>
                                        <p:attrNameLst>
                                          <p:attrName>style.visibility</p:attrName>
                                        </p:attrNameLst>
                                      </p:cBhvr>
                                      <p:to>
                                        <p:strVal val="visible"/>
                                      </p:to>
                                    </p:set>
                                    <p:anim calcmode="lin" valueType="num">
                                      <p:cBhvr additive="base">
                                        <p:cTn id="19" dur="500" fill="hold"/>
                                        <p:tgtEl>
                                          <p:spTgt spid="1771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1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7159">
                                            <p:txEl>
                                              <p:pRg st="3" end="3"/>
                                            </p:txEl>
                                          </p:spTgt>
                                        </p:tgtEl>
                                        <p:attrNameLst>
                                          <p:attrName>style.visibility</p:attrName>
                                        </p:attrNameLst>
                                      </p:cBhvr>
                                      <p:to>
                                        <p:strVal val="visible"/>
                                      </p:to>
                                    </p:set>
                                    <p:anim calcmode="lin" valueType="num">
                                      <p:cBhvr additive="base">
                                        <p:cTn id="25" dur="500" fill="hold"/>
                                        <p:tgtEl>
                                          <p:spTgt spid="1771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1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7159">
                                            <p:txEl>
                                              <p:pRg st="4" end="4"/>
                                            </p:txEl>
                                          </p:spTgt>
                                        </p:tgtEl>
                                        <p:attrNameLst>
                                          <p:attrName>style.visibility</p:attrName>
                                        </p:attrNameLst>
                                      </p:cBhvr>
                                      <p:to>
                                        <p:strVal val="visible"/>
                                      </p:to>
                                    </p:set>
                                    <p:anim calcmode="lin" valueType="num">
                                      <p:cBhvr additive="base">
                                        <p:cTn id="31" dur="500" fill="hold"/>
                                        <p:tgtEl>
                                          <p:spTgt spid="1771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71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31813" y="0"/>
            <a:ext cx="8078787" cy="1143000"/>
          </a:xfrm>
          <a:prstGeom prst="rect">
            <a:avLst/>
          </a:prstGeom>
          <a:noFill/>
          <a:ln>
            <a:noFill/>
          </a:ln>
          <a:effectLst/>
        </p:spPr>
        <p:txBody>
          <a:bodyPr lIns="92075" tIns="46038" rIns="92075" bIns="46038" anchor="ctr"/>
          <a:lstStyle/>
          <a:p>
            <a:pPr algn="ctr">
              <a:defRPr/>
            </a:pPr>
            <a:r>
              <a:rPr lang="en-US" sz="4400" dirty="0">
                <a:solidFill>
                  <a:schemeClr val="tx2"/>
                </a:solidFill>
                <a:effectLst>
                  <a:outerShdw blurRad="38100" dist="38100" dir="2700000" algn="tl">
                    <a:srgbClr val="000000"/>
                  </a:outerShdw>
                </a:effectLst>
                <a:latin typeface="Arial" charset="0"/>
              </a:rPr>
              <a:t>Split / Sleeper Berth Pairing</a:t>
            </a:r>
          </a:p>
        </p:txBody>
      </p:sp>
      <p:pic>
        <p:nvPicPr>
          <p:cNvPr id="3" name="Picture 2">
            <a:extLst>
              <a:ext uri="{FF2B5EF4-FFF2-40B4-BE49-F238E27FC236}">
                <a16:creationId xmlns:a16="http://schemas.microsoft.com/office/drawing/2014/main" id="{1064B731-A009-5313-5C8E-4C3B16169347}"/>
              </a:ext>
            </a:extLst>
          </p:cNvPr>
          <p:cNvPicPr>
            <a:picLocks noChangeAspect="1"/>
          </p:cNvPicPr>
          <p:nvPr/>
        </p:nvPicPr>
        <p:blipFill>
          <a:blip r:embed="rId2"/>
          <a:stretch>
            <a:fillRect/>
          </a:stretch>
        </p:blipFill>
        <p:spPr>
          <a:xfrm>
            <a:off x="250045" y="1143000"/>
            <a:ext cx="8643909" cy="4760649"/>
          </a:xfrm>
          <a:prstGeom prst="rect">
            <a:avLst/>
          </a:prstGeom>
        </p:spPr>
      </p:pic>
    </p:spTree>
    <p:extLst>
      <p:ext uri="{BB962C8B-B14F-4D97-AF65-F5344CB8AC3E}">
        <p14:creationId xmlns:p14="http://schemas.microsoft.com/office/powerpoint/2010/main" val="141100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6663" y="322217"/>
            <a:ext cx="4850673" cy="486287"/>
          </a:xfrm>
          <a:prstGeom prst="rect">
            <a:avLst/>
          </a:prstGeom>
        </p:spPr>
        <p:txBody>
          <a:bodyPr wrap="square">
            <a:spAutoFit/>
          </a:bodyPr>
          <a:lstStyle/>
          <a:p>
            <a:pPr algn="ctr" eaLnBrk="1" hangingPunct="1">
              <a:lnSpc>
                <a:spcPct val="80000"/>
              </a:lnSpc>
              <a:buClrTx/>
            </a:pPr>
            <a:r>
              <a:rPr lang="en-US" sz="3200" dirty="0">
                <a:solidFill>
                  <a:schemeClr val="bg2"/>
                </a:solidFill>
              </a:rPr>
              <a:t>Log Central Standard Time</a:t>
            </a:r>
          </a:p>
        </p:txBody>
      </p:sp>
      <p:pic>
        <p:nvPicPr>
          <p:cNvPr id="1026" name="Picture 2" descr="National Institute of Standards and Technology | 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6599"/>
            <a:ext cx="9143999" cy="5751401"/>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bwMode="auto">
          <a:xfrm>
            <a:off x="5747658" y="5085806"/>
            <a:ext cx="304800" cy="339634"/>
          </a:xfrm>
          <a:prstGeom prst="star5">
            <a:avLst/>
          </a:prstGeom>
          <a:solidFill>
            <a:srgbClr val="FF0000">
              <a:alpha val="25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103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65539" name="Rectangle 3"/>
          <p:cNvSpPr>
            <a:spLocks noGrp="1" noChangeArrowheads="1"/>
          </p:cNvSpPr>
          <p:nvPr>
            <p:ph type="body" idx="1"/>
          </p:nvPr>
        </p:nvSpPr>
        <p:spPr>
          <a:xfrm>
            <a:off x="641350" y="1916114"/>
            <a:ext cx="7772400" cy="3430950"/>
          </a:xfrm>
        </p:spPr>
        <p:txBody>
          <a:bodyPr/>
          <a:lstStyle/>
          <a:p>
            <a:pPr eaLnBrk="1" hangingPunct="1">
              <a:lnSpc>
                <a:spcPct val="80000"/>
              </a:lnSpc>
              <a:buClrTx/>
            </a:pPr>
            <a:r>
              <a:rPr lang="en-US" sz="2800" dirty="0">
                <a:solidFill>
                  <a:schemeClr val="bg2"/>
                </a:solidFill>
              </a:rPr>
              <a:t>Use medium point, black or blue ink pen</a:t>
            </a:r>
          </a:p>
          <a:p>
            <a:pPr eaLnBrk="1" hangingPunct="1">
              <a:lnSpc>
                <a:spcPct val="80000"/>
              </a:lnSpc>
              <a:buClrTx/>
            </a:pPr>
            <a:r>
              <a:rPr lang="en-US" sz="2800" dirty="0">
                <a:solidFill>
                  <a:schemeClr val="bg2"/>
                </a:solidFill>
              </a:rPr>
              <a:t>Make entries neat and legible</a:t>
            </a:r>
          </a:p>
          <a:p>
            <a:pPr eaLnBrk="1" hangingPunct="1">
              <a:lnSpc>
                <a:spcPct val="80000"/>
              </a:lnSpc>
              <a:buClrTx/>
            </a:pPr>
            <a:r>
              <a:rPr lang="en-US" sz="2800" dirty="0">
                <a:solidFill>
                  <a:schemeClr val="bg2"/>
                </a:solidFill>
              </a:rPr>
              <a:t>Both log days must be completed on the 2-day log sheets</a:t>
            </a:r>
          </a:p>
          <a:p>
            <a:pPr eaLnBrk="1" hangingPunct="1">
              <a:lnSpc>
                <a:spcPct val="80000"/>
              </a:lnSpc>
              <a:buClrTx/>
            </a:pPr>
            <a:r>
              <a:rPr lang="en-US" sz="2800" dirty="0">
                <a:solidFill>
                  <a:schemeClr val="bg2"/>
                </a:solidFill>
              </a:rPr>
              <a:t>Driver’s signature required immediately after all required entries have been made for the 1</a:t>
            </a:r>
            <a:r>
              <a:rPr lang="en-US" sz="2800" baseline="30000" dirty="0">
                <a:solidFill>
                  <a:schemeClr val="bg2"/>
                </a:solidFill>
              </a:rPr>
              <a:t>st</a:t>
            </a:r>
            <a:r>
              <a:rPr lang="en-US" sz="2800" dirty="0">
                <a:solidFill>
                  <a:schemeClr val="bg2"/>
                </a:solidFill>
              </a:rPr>
              <a:t>-24 hour period on the 2-day log sheet</a:t>
            </a:r>
          </a:p>
          <a:p>
            <a:pPr eaLnBrk="1" hangingPunct="1">
              <a:lnSpc>
                <a:spcPct val="80000"/>
              </a:lnSpc>
              <a:buClrTx/>
            </a:pPr>
            <a:r>
              <a:rPr lang="en-US" sz="2800" dirty="0">
                <a:solidFill>
                  <a:schemeClr val="bg2"/>
                </a:solidFill>
              </a:rPr>
              <a:t>Do not turn in “voided” or “blank” logs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4" name="Rectangle 4"/>
          <p:cNvSpPr>
            <a:spLocks noChangeArrowheads="1"/>
          </p:cNvSpPr>
          <p:nvPr/>
        </p:nvSpPr>
        <p:spPr bwMode="auto">
          <a:xfrm>
            <a:off x="0" y="290513"/>
            <a:ext cx="9144000" cy="1143000"/>
          </a:xfrm>
          <a:prstGeom prst="rect">
            <a:avLst/>
          </a:prstGeom>
          <a:noFill/>
          <a:ln>
            <a:noFill/>
          </a:ln>
          <a:effectLst/>
        </p:spPr>
        <p:txBody>
          <a:bodyPr lIns="92075" tIns="46038" rIns="92075" bIns="46038" anchor="ctr"/>
          <a:lstStyle/>
          <a:p>
            <a:pPr algn="ctr">
              <a:defRPr/>
            </a:pPr>
            <a:r>
              <a:rPr lang="en-US" sz="4400" dirty="0">
                <a:solidFill>
                  <a:schemeClr val="tx2"/>
                </a:solidFill>
                <a:effectLst>
                  <a:outerShdw blurRad="38100" dist="38100" dir="2700000" algn="tl">
                    <a:srgbClr val="000000"/>
                  </a:outerShdw>
                </a:effectLst>
                <a:latin typeface="Arial" charset="0"/>
              </a:rPr>
              <a:t>How to enter NEAT, ACCURATE AND COMPLETE log entries!!  </a:t>
            </a:r>
          </a:p>
        </p:txBody>
      </p:sp>
      <p:sp>
        <p:nvSpPr>
          <p:cNvPr id="240645" name="Text Box 5"/>
          <p:cNvSpPr txBox="1">
            <a:spLocks noChangeArrowheads="1"/>
          </p:cNvSpPr>
          <p:nvPr/>
        </p:nvSpPr>
        <p:spPr bwMode="auto">
          <a:xfrm>
            <a:off x="0" y="1814513"/>
            <a:ext cx="9144000" cy="2031325"/>
          </a:xfrm>
          <a:prstGeom prst="rect">
            <a:avLst/>
          </a:prstGeom>
          <a:noFill/>
          <a:ln w="9525">
            <a:noFill/>
            <a:miter lim="800000"/>
            <a:headEnd/>
            <a:tailEnd/>
          </a:ln>
        </p:spPr>
        <p:txBody>
          <a:bodyPr>
            <a:spAutoFit/>
          </a:bodyPr>
          <a:lstStyle/>
          <a:p>
            <a:pPr>
              <a:lnSpc>
                <a:spcPct val="75000"/>
              </a:lnSpc>
              <a:spcBef>
                <a:spcPct val="75000"/>
              </a:spcBef>
              <a:buFontTx/>
              <a:buChar char="•"/>
            </a:pPr>
            <a:r>
              <a:rPr lang="en-US" dirty="0">
                <a:solidFill>
                  <a:schemeClr val="bg2"/>
                </a:solidFill>
              </a:rPr>
              <a:t>Numeric Entries</a:t>
            </a:r>
          </a:p>
          <a:p>
            <a:pPr lvl="1">
              <a:lnSpc>
                <a:spcPct val="75000"/>
              </a:lnSpc>
              <a:spcBef>
                <a:spcPct val="75000"/>
              </a:spcBef>
              <a:buFontTx/>
              <a:buChar char="•"/>
            </a:pPr>
            <a:r>
              <a:rPr lang="en-US" dirty="0">
                <a:solidFill>
                  <a:schemeClr val="bg2"/>
                </a:solidFill>
              </a:rPr>
              <a:t>Must be neat legible</a:t>
            </a:r>
          </a:p>
          <a:p>
            <a:pPr lvl="1">
              <a:lnSpc>
                <a:spcPct val="75000"/>
              </a:lnSpc>
              <a:spcBef>
                <a:spcPct val="75000"/>
              </a:spcBef>
              <a:buFontTx/>
              <a:buChar char="•"/>
            </a:pPr>
            <a:r>
              <a:rPr lang="en-US" dirty="0">
                <a:solidFill>
                  <a:schemeClr val="bg2"/>
                </a:solidFill>
              </a:rPr>
              <a:t>All blank boxes must be at the beginning of the numeric sequence</a:t>
            </a:r>
          </a:p>
          <a:p>
            <a:pPr lvl="1">
              <a:lnSpc>
                <a:spcPct val="75000"/>
              </a:lnSpc>
              <a:spcBef>
                <a:spcPct val="75000"/>
              </a:spcBef>
              <a:buFontTx/>
              <a:buChar char="•"/>
            </a:pPr>
            <a:r>
              <a:rPr lang="en-US" dirty="0">
                <a:solidFill>
                  <a:schemeClr val="bg2"/>
                </a:solidFill>
              </a:rPr>
              <a:t>If a box has no numeric value leave the box empty.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064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06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531813" y="0"/>
            <a:ext cx="8078787" cy="1143000"/>
          </a:xfrm>
        </p:spPr>
        <p:txBody>
          <a:bodyPr/>
          <a:lstStyle/>
          <a:p>
            <a:pPr algn="ctr" eaLnBrk="1" hangingPunct="1">
              <a:defRPr/>
            </a:pPr>
            <a:r>
              <a:rPr lang="en-US" dirty="0"/>
              <a:t>Introduction </a:t>
            </a:r>
          </a:p>
        </p:txBody>
      </p:sp>
      <p:sp>
        <p:nvSpPr>
          <p:cNvPr id="5125" name="Rectangle 5"/>
          <p:cNvSpPr>
            <a:spLocks noGrp="1" noChangeArrowheads="1"/>
          </p:cNvSpPr>
          <p:nvPr>
            <p:ph type="body" idx="1"/>
          </p:nvPr>
        </p:nvSpPr>
        <p:spPr/>
        <p:txBody>
          <a:bodyPr/>
          <a:lstStyle/>
          <a:p>
            <a:pPr eaLnBrk="1" hangingPunct="1">
              <a:buClrTx/>
            </a:pPr>
            <a:r>
              <a:rPr lang="en-US" dirty="0">
                <a:solidFill>
                  <a:schemeClr val="bg2"/>
                </a:solidFill>
              </a:rPr>
              <a:t>KLLM requires every driver to record his/her duty status for each 24-hour period as  required by Federal Motor Carrier Safety Regulations; Part 395 Hours of Service.</a:t>
            </a:r>
          </a:p>
          <a:p>
            <a:pPr eaLnBrk="1" hangingPunct="1">
              <a:buClrTx/>
            </a:pPr>
            <a:r>
              <a:rPr lang="en-US" dirty="0">
                <a:solidFill>
                  <a:schemeClr val="bg2"/>
                </a:solidFill>
              </a:rPr>
              <a:t>During this orientation you will be instructed on Hours of Service as well as </a:t>
            </a:r>
            <a:r>
              <a:rPr lang="en-US" u="sng" dirty="0">
                <a:solidFill>
                  <a:schemeClr val="bg2"/>
                </a:solidFill>
              </a:rPr>
              <a:t>KLLM Log Policies</a:t>
            </a:r>
            <a:r>
              <a:rPr lang="en-US" dirty="0">
                <a:solidFill>
                  <a:schemeClr val="bg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additive="base">
                                        <p:cTn id="7" dur="5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nodeType="clickEffect">
                                  <p:stCondLst>
                                    <p:cond delay="0"/>
                                  </p:stCondLst>
                                  <p:childTnLst>
                                    <p:animEffect transition="out" filter="dissolve">
                                      <p:cBhvr>
                                        <p:cTn id="12" dur="500"/>
                                        <p:tgtEl>
                                          <p:spTgt spid="5125">
                                            <p:txEl>
                                              <p:pRg st="0" end="0"/>
                                            </p:txEl>
                                          </p:spTgt>
                                        </p:tgtEl>
                                      </p:cBhvr>
                                    </p:animEffect>
                                    <p:set>
                                      <p:cBhvr>
                                        <p:cTn id="13" dur="1" fill="hold">
                                          <p:stCondLst>
                                            <p:cond delay="499"/>
                                          </p:stCondLst>
                                        </p:cTn>
                                        <p:tgtEl>
                                          <p:spTgt spid="5125">
                                            <p:txEl>
                                              <p:pRg st="0" end="0"/>
                                            </p:txEl>
                                          </p:spTgt>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5125">
                                            <p:txEl>
                                              <p:pRg st="1" end="1"/>
                                            </p:txEl>
                                          </p:spTgt>
                                        </p:tgtEl>
                                        <p:attrNameLst>
                                          <p:attrName>style.visibility</p:attrName>
                                        </p:attrNameLst>
                                      </p:cBhvr>
                                      <p:to>
                                        <p:strVal val="visible"/>
                                      </p:to>
                                    </p:set>
                                    <p:anim calcmode="lin" valueType="num">
                                      <p:cBhvr additive="base">
                                        <p:cTn id="16" dur="500" fill="hold"/>
                                        <p:tgtEl>
                                          <p:spTgt spid="512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1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895" y="1163747"/>
            <a:ext cx="4400105" cy="5694253"/>
          </a:xfrm>
          <a:prstGeom prst="rect">
            <a:avLst/>
          </a:prstGeom>
        </p:spPr>
      </p:pic>
      <p:sp>
        <p:nvSpPr>
          <p:cNvPr id="36872" name="Rectangle 8"/>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36917" name="AutoShape 53"/>
          <p:cNvSpPr>
            <a:spLocks noChangeArrowheads="1"/>
          </p:cNvSpPr>
          <p:nvPr/>
        </p:nvSpPr>
        <p:spPr bwMode="auto">
          <a:xfrm>
            <a:off x="1744663" y="4183063"/>
            <a:ext cx="2590800" cy="2438400"/>
          </a:xfrm>
          <a:prstGeom prst="wedgeEllipseCallout">
            <a:avLst>
              <a:gd name="adj1" fmla="val 67927"/>
              <a:gd name="adj2" fmla="val -74223"/>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A log is required for everyday to include off-duty days</a:t>
            </a:r>
          </a:p>
        </p:txBody>
      </p:sp>
      <p:sp>
        <p:nvSpPr>
          <p:cNvPr id="36918" name="AutoShape 54"/>
          <p:cNvSpPr>
            <a:spLocks noChangeArrowheads="1"/>
          </p:cNvSpPr>
          <p:nvPr/>
        </p:nvSpPr>
        <p:spPr bwMode="auto">
          <a:xfrm>
            <a:off x="296863" y="1462088"/>
            <a:ext cx="4038600" cy="2667000"/>
          </a:xfrm>
          <a:prstGeom prst="wedgeEllipseCallout">
            <a:avLst>
              <a:gd name="adj1" fmla="val 60769"/>
              <a:gd name="adj2" fmla="val -25424"/>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For multiple off-duty days – date the log the first day you are off-duty for 24 hours and also enter the end date.</a:t>
            </a:r>
          </a:p>
        </p:txBody>
      </p:sp>
      <p:sp>
        <p:nvSpPr>
          <p:cNvPr id="51206" name="Rectangle 6"/>
          <p:cNvSpPr>
            <a:spLocks noChangeArrowheads="1"/>
          </p:cNvSpPr>
          <p:nvPr/>
        </p:nvSpPr>
        <p:spPr bwMode="auto">
          <a:xfrm>
            <a:off x="5840413" y="3248025"/>
            <a:ext cx="2084387" cy="247650"/>
          </a:xfrm>
          <a:prstGeom prst="rect">
            <a:avLst/>
          </a:prstGeom>
          <a:solidFill>
            <a:schemeClr val="tx1"/>
          </a:solidFill>
          <a:ln w="9525">
            <a:noFill/>
            <a:miter lim="800000"/>
            <a:headEnd/>
            <a:tailEnd/>
          </a:ln>
          <a:effectLst/>
        </p:spPr>
        <p:txBody>
          <a:bodyPr wrap="none"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917"/>
                                        </p:tgtEl>
                                        <p:attrNameLst>
                                          <p:attrName>style.visibility</p:attrName>
                                        </p:attrNameLst>
                                      </p:cBhvr>
                                      <p:to>
                                        <p:strVal val="visible"/>
                                      </p:to>
                                    </p:set>
                                    <p:animEffect transition="in" filter="blinds(horizontal)">
                                      <p:cBhvr>
                                        <p:cTn id="7" dur="500"/>
                                        <p:tgtEl>
                                          <p:spTgt spid="36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6917"/>
                                        </p:tgtEl>
                                      </p:cBhvr>
                                    </p:animEffect>
                                    <p:set>
                                      <p:cBhvr>
                                        <p:cTn id="12" dur="1" fill="hold">
                                          <p:stCondLst>
                                            <p:cond delay="499"/>
                                          </p:stCondLst>
                                        </p:cTn>
                                        <p:tgtEl>
                                          <p:spTgt spid="36917"/>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6918"/>
                                        </p:tgtEl>
                                        <p:attrNameLst>
                                          <p:attrName>style.visibility</p:attrName>
                                        </p:attrNameLst>
                                      </p:cBhvr>
                                      <p:to>
                                        <p:strVal val="visible"/>
                                      </p:to>
                                    </p:set>
                                    <p:animEffect transition="in" filter="blinds(horizontal)">
                                      <p:cBhvr>
                                        <p:cTn id="16" dur="500"/>
                                        <p:tgtEl>
                                          <p:spTgt spid="36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7" grpId="0" animBg="1"/>
      <p:bldP spid="36917" grpId="1" animBg="1"/>
      <p:bldP spid="3691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54276" name="Text Box 11"/>
          <p:cNvSpPr txBox="1">
            <a:spLocks noChangeArrowheads="1"/>
          </p:cNvSpPr>
          <p:nvPr/>
        </p:nvSpPr>
        <p:spPr bwMode="auto">
          <a:xfrm>
            <a:off x="0" y="4994275"/>
            <a:ext cx="1524000" cy="342900"/>
          </a:xfrm>
          <a:prstGeom prst="rect">
            <a:avLst/>
          </a:prstGeom>
          <a:noFill/>
          <a:ln w="9525">
            <a:noFill/>
            <a:miter lim="800000"/>
            <a:headEnd/>
            <a:tailEnd/>
          </a:ln>
        </p:spPr>
        <p:txBody>
          <a:bodyPr>
            <a:spAutoFit/>
          </a:bodyPr>
          <a:lstStyle/>
          <a:p>
            <a:endParaRPr lang="en-US" dirty="0"/>
          </a:p>
        </p:txBody>
      </p:sp>
      <p:sp>
        <p:nvSpPr>
          <p:cNvPr id="54278" name="Rectangle 6"/>
          <p:cNvSpPr>
            <a:spLocks noChangeArrowheads="1"/>
          </p:cNvSpPr>
          <p:nvPr/>
        </p:nvSpPr>
        <p:spPr bwMode="auto">
          <a:xfrm>
            <a:off x="2679700" y="5099050"/>
            <a:ext cx="3835400" cy="438150"/>
          </a:xfrm>
          <a:prstGeom prst="rect">
            <a:avLst/>
          </a:prstGeom>
          <a:solidFill>
            <a:schemeClr val="tx1"/>
          </a:solidFill>
          <a:ln w="9525">
            <a:noFill/>
            <a:miter lim="800000"/>
            <a:headEnd/>
            <a:tailEnd/>
          </a:ln>
          <a:effectLst/>
        </p:spPr>
        <p:txBody>
          <a:bodyPr wrap="none" anchor="ctr"/>
          <a:lstStyle/>
          <a:p>
            <a:endParaRPr lang="en-US" dirty="0"/>
          </a:p>
        </p:txBody>
      </p:sp>
      <p:pic>
        <p:nvPicPr>
          <p:cNvPr id="4" name="Picture 3"/>
          <p:cNvPicPr>
            <a:picLocks noChangeAspect="1"/>
          </p:cNvPicPr>
          <p:nvPr/>
        </p:nvPicPr>
        <p:blipFill>
          <a:blip r:embed="rId3"/>
          <a:stretch>
            <a:fillRect/>
          </a:stretch>
        </p:blipFill>
        <p:spPr>
          <a:xfrm>
            <a:off x="306986" y="1616801"/>
            <a:ext cx="8530027" cy="4792708"/>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00" y="1915885"/>
            <a:ext cx="8602199" cy="4833259"/>
          </a:xfrm>
          <a:prstGeom prst="rect">
            <a:avLst/>
          </a:prstGeom>
        </p:spPr>
      </p:pic>
      <p:sp>
        <p:nvSpPr>
          <p:cNvPr id="53255" name="Rectangle 7"/>
          <p:cNvSpPr>
            <a:spLocks noChangeArrowheads="1"/>
          </p:cNvSpPr>
          <p:nvPr/>
        </p:nvSpPr>
        <p:spPr bwMode="auto">
          <a:xfrm>
            <a:off x="2582863" y="5505450"/>
            <a:ext cx="3817937" cy="390525"/>
          </a:xfrm>
          <a:prstGeom prst="rect">
            <a:avLst/>
          </a:prstGeom>
          <a:solidFill>
            <a:schemeClr val="tx1"/>
          </a:solidFill>
          <a:ln w="9525">
            <a:noFill/>
            <a:miter lim="800000"/>
            <a:headEnd/>
            <a:tailEnd/>
          </a:ln>
          <a:effectLst/>
        </p:spPr>
        <p:txBody>
          <a:bodyPr wrap="none" anchor="ctr"/>
          <a:lstStyle/>
          <a:p>
            <a:endParaRPr lang="en-US" dirty="0"/>
          </a:p>
        </p:txBody>
      </p:sp>
      <p:sp>
        <p:nvSpPr>
          <p:cNvPr id="184322"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184325" name="AutoShape 5"/>
          <p:cNvSpPr>
            <a:spLocks noChangeArrowheads="1"/>
          </p:cNvSpPr>
          <p:nvPr/>
        </p:nvSpPr>
        <p:spPr bwMode="auto">
          <a:xfrm rot="5400000">
            <a:off x="1085850" y="3390900"/>
            <a:ext cx="2514600" cy="2590800"/>
          </a:xfrm>
          <a:prstGeom prst="wedgeEllipseCallout">
            <a:avLst>
              <a:gd name="adj1" fmla="val -79334"/>
              <a:gd name="adj2" fmla="val -16383"/>
            </a:avLst>
          </a:prstGeom>
          <a:solidFill>
            <a:schemeClr val="accent1"/>
          </a:solidFill>
          <a:ln w="12700">
            <a:solidFill>
              <a:schemeClr val="tx1"/>
            </a:solidFill>
            <a:miter lim="800000"/>
            <a:headEnd type="none" w="sm" len="sm"/>
            <a:tailEnd type="none" w="sm" len="sm"/>
          </a:ln>
        </p:spPr>
        <p:txBody>
          <a:bodyPr rot="10800000" vert="eaVert"/>
          <a:lstStyle/>
          <a:p>
            <a:pPr algn="ctr"/>
            <a:r>
              <a:rPr lang="en-US" dirty="0">
                <a:solidFill>
                  <a:schemeClr val="bg2"/>
                </a:solidFill>
              </a:rPr>
              <a:t>PRINT NAME LEGIBLE FROM LEFT TO RIGHT</a:t>
            </a:r>
          </a:p>
        </p:txBody>
      </p:sp>
      <p:sp>
        <p:nvSpPr>
          <p:cNvPr id="184326" name="AutoShape 6"/>
          <p:cNvSpPr>
            <a:spLocks noChangeArrowheads="1"/>
          </p:cNvSpPr>
          <p:nvPr/>
        </p:nvSpPr>
        <p:spPr bwMode="auto">
          <a:xfrm rot="10800000">
            <a:off x="3881438" y="4419600"/>
            <a:ext cx="3205162" cy="1939925"/>
          </a:xfrm>
          <a:prstGeom prst="wedgeEllipseCallout">
            <a:avLst>
              <a:gd name="adj1" fmla="val 53550"/>
              <a:gd name="adj2" fmla="val 113572"/>
            </a:avLst>
          </a:prstGeom>
          <a:solidFill>
            <a:schemeClr val="accent1"/>
          </a:solidFill>
          <a:ln w="12700">
            <a:solidFill>
              <a:schemeClr val="tx1"/>
            </a:solidFill>
            <a:miter lim="800000"/>
            <a:headEnd type="none" w="sm" len="sm"/>
            <a:tailEnd type="none" w="sm" len="sm"/>
          </a:ln>
        </p:spPr>
        <p:txBody>
          <a:bodyPr rot="10800000"/>
          <a:lstStyle/>
          <a:p>
            <a:pPr algn="ctr"/>
            <a:r>
              <a:rPr lang="en-US" dirty="0">
                <a:solidFill>
                  <a:schemeClr val="bg2"/>
                </a:solidFill>
              </a:rPr>
              <a:t>PAYROLL NUMBER IS YOUR LOG ID</a:t>
            </a:r>
          </a:p>
        </p:txBody>
      </p:sp>
      <p:sp>
        <p:nvSpPr>
          <p:cNvPr id="184329" name="AutoShape 9"/>
          <p:cNvSpPr>
            <a:spLocks noChangeArrowheads="1"/>
          </p:cNvSpPr>
          <p:nvPr/>
        </p:nvSpPr>
        <p:spPr bwMode="auto">
          <a:xfrm rot="10800000">
            <a:off x="185738" y="0"/>
            <a:ext cx="4013200" cy="2376488"/>
          </a:xfrm>
          <a:prstGeom prst="wedgeEllipseCallout">
            <a:avLst>
              <a:gd name="adj1" fmla="val -32207"/>
              <a:gd name="adj2" fmla="val -73648"/>
            </a:avLst>
          </a:prstGeom>
          <a:solidFill>
            <a:schemeClr val="accent1"/>
          </a:solidFill>
          <a:ln w="12700">
            <a:solidFill>
              <a:schemeClr val="tx1"/>
            </a:solidFill>
            <a:miter lim="800000"/>
            <a:headEnd type="none" w="sm" len="sm"/>
            <a:tailEnd type="none" w="sm" len="sm"/>
          </a:ln>
        </p:spPr>
        <p:txBody>
          <a:bodyPr rot="10800000"/>
          <a:lstStyle/>
          <a:p>
            <a:pPr algn="ctr"/>
            <a:r>
              <a:rPr lang="en-US" dirty="0">
                <a:solidFill>
                  <a:schemeClr val="bg2"/>
                </a:solidFill>
              </a:rPr>
              <a:t>LEAVE ANY EMPTY BLOCKS AT THE BEGINNING OF AN AREA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blinds(horizontal)">
                                      <p:cBhvr>
                                        <p:cTn id="7" dur="500"/>
                                        <p:tgtEl>
                                          <p:spTgt spid="184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4325"/>
                                        </p:tgtEl>
                                      </p:cBhvr>
                                    </p:animEffect>
                                    <p:set>
                                      <p:cBhvr>
                                        <p:cTn id="12" dur="1" fill="hold">
                                          <p:stCondLst>
                                            <p:cond delay="499"/>
                                          </p:stCondLst>
                                        </p:cTn>
                                        <p:tgtEl>
                                          <p:spTgt spid="184325"/>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84326"/>
                                        </p:tgtEl>
                                        <p:attrNameLst>
                                          <p:attrName>style.visibility</p:attrName>
                                        </p:attrNameLst>
                                      </p:cBhvr>
                                      <p:to>
                                        <p:strVal val="visible"/>
                                      </p:to>
                                    </p:set>
                                    <p:animEffect transition="in" filter="blinds(horizontal)">
                                      <p:cBhvr>
                                        <p:cTn id="16" dur="500"/>
                                        <p:tgtEl>
                                          <p:spTgt spid="184326"/>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84329"/>
                                        </p:tgtEl>
                                        <p:attrNameLst>
                                          <p:attrName>style.visibility</p:attrName>
                                        </p:attrNameLst>
                                      </p:cBhvr>
                                      <p:to>
                                        <p:strVal val="visible"/>
                                      </p:to>
                                    </p:set>
                                    <p:animEffect transition="in" filter="blinds(horizontal)">
                                      <p:cBhvr>
                                        <p:cTn id="20" dur="500"/>
                                        <p:tgtEl>
                                          <p:spTgt spid="184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P spid="184325" grpId="1" animBg="1"/>
      <p:bldP spid="184326" grpId="0" animBg="1"/>
      <p:bldP spid="18432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17" descr="D1B500B3"/>
          <p:cNvPicPr>
            <a:picLocks noChangeAspect="1" noChangeArrowheads="1"/>
          </p:cNvPicPr>
          <p:nvPr/>
        </p:nvPicPr>
        <p:blipFill>
          <a:blip r:embed="rId2" cstate="print"/>
          <a:srcRect/>
          <a:stretch>
            <a:fillRect/>
          </a:stretch>
        </p:blipFill>
        <p:spPr bwMode="auto">
          <a:xfrm>
            <a:off x="1151814" y="984449"/>
            <a:ext cx="7097733" cy="2862939"/>
          </a:xfrm>
          <a:prstGeom prst="rect">
            <a:avLst/>
          </a:prstGeom>
          <a:noFill/>
          <a:ln w="9525">
            <a:noFill/>
            <a:miter lim="800000"/>
            <a:headEnd/>
            <a:tailEnd/>
          </a:ln>
        </p:spPr>
      </p:pic>
      <p:sp>
        <p:nvSpPr>
          <p:cNvPr id="195586"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195598" name="AutoShape 14"/>
          <p:cNvSpPr>
            <a:spLocks noChangeArrowheads="1"/>
          </p:cNvSpPr>
          <p:nvPr/>
        </p:nvSpPr>
        <p:spPr bwMode="auto">
          <a:xfrm>
            <a:off x="290513" y="758825"/>
            <a:ext cx="3200400" cy="2514600"/>
          </a:xfrm>
          <a:prstGeom prst="wedgeEllipseCallout">
            <a:avLst>
              <a:gd name="adj1" fmla="val 175207"/>
              <a:gd name="adj2" fmla="val -24514"/>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RECAPPING IS REQUIRED BY KLLM COMPANY POLICY</a:t>
            </a:r>
          </a:p>
        </p:txBody>
      </p:sp>
      <p:sp>
        <p:nvSpPr>
          <p:cNvPr id="195602" name="Text Box 18"/>
          <p:cNvSpPr txBox="1">
            <a:spLocks noChangeArrowheads="1"/>
          </p:cNvSpPr>
          <p:nvPr/>
        </p:nvSpPr>
        <p:spPr bwMode="auto">
          <a:xfrm>
            <a:off x="920968" y="3847389"/>
            <a:ext cx="7894637" cy="2677656"/>
          </a:xfrm>
          <a:prstGeom prst="rect">
            <a:avLst/>
          </a:prstGeom>
          <a:noFill/>
          <a:ln w="9525">
            <a:noFill/>
            <a:miter lim="800000"/>
            <a:headEnd/>
            <a:tailEnd/>
          </a:ln>
        </p:spPr>
        <p:txBody>
          <a:bodyPr>
            <a:spAutoFit/>
          </a:bodyPr>
          <a:lstStyle/>
          <a:p>
            <a:pPr marL="457200" indent="-457200">
              <a:spcBef>
                <a:spcPct val="50000"/>
              </a:spcBef>
            </a:pPr>
            <a:r>
              <a:rPr lang="en-US" dirty="0">
                <a:solidFill>
                  <a:schemeClr val="bg2"/>
                </a:solidFill>
              </a:rPr>
              <a:t>4 thing you should know at any given time:</a:t>
            </a:r>
          </a:p>
          <a:p>
            <a:pPr marL="457200" indent="-457200">
              <a:spcBef>
                <a:spcPct val="50000"/>
              </a:spcBef>
              <a:buFontTx/>
              <a:buAutoNum type="arabicPeriod"/>
            </a:pPr>
            <a:r>
              <a:rPr lang="en-US" dirty="0">
                <a:solidFill>
                  <a:schemeClr val="bg2"/>
                </a:solidFill>
              </a:rPr>
              <a:t>How many hours are left on the 70?</a:t>
            </a:r>
          </a:p>
          <a:p>
            <a:pPr marL="457200" indent="-457200">
              <a:spcBef>
                <a:spcPct val="50000"/>
              </a:spcBef>
              <a:buFontTx/>
              <a:buAutoNum type="arabicPeriod"/>
            </a:pPr>
            <a:r>
              <a:rPr lang="en-US" dirty="0">
                <a:solidFill>
                  <a:schemeClr val="bg2"/>
                </a:solidFill>
              </a:rPr>
              <a:t>What time is your 30 minute break need to be done?</a:t>
            </a:r>
          </a:p>
          <a:p>
            <a:pPr marL="457200" indent="-457200">
              <a:spcBef>
                <a:spcPct val="50000"/>
              </a:spcBef>
              <a:buFontTx/>
              <a:buAutoNum type="arabicPeriod"/>
            </a:pPr>
            <a:r>
              <a:rPr lang="en-US" dirty="0">
                <a:solidFill>
                  <a:schemeClr val="bg2"/>
                </a:solidFill>
              </a:rPr>
              <a:t>What time does the 14 hour clock expire?</a:t>
            </a:r>
          </a:p>
          <a:p>
            <a:pPr marL="457200" indent="-457200">
              <a:spcBef>
                <a:spcPct val="50000"/>
              </a:spcBef>
              <a:buFontTx/>
              <a:buAutoNum type="arabicPeriod"/>
            </a:pPr>
            <a:r>
              <a:rPr lang="en-US" dirty="0">
                <a:solidFill>
                  <a:schemeClr val="bg2"/>
                </a:solidFill>
              </a:rPr>
              <a:t>What is my ETA to my next destination?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98"/>
                                        </p:tgtEl>
                                        <p:attrNameLst>
                                          <p:attrName>style.visibility</p:attrName>
                                        </p:attrNameLst>
                                      </p:cBhvr>
                                      <p:to>
                                        <p:strVal val="visible"/>
                                      </p:to>
                                    </p:set>
                                    <p:animEffect transition="in" filter="blinds(horizontal)">
                                      <p:cBhvr>
                                        <p:cTn id="7" dur="500"/>
                                        <p:tgtEl>
                                          <p:spTgt spid="1955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8" grpId="0" animBg="1"/>
      <p:bldP spid="1956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887" y="1053737"/>
            <a:ext cx="4485113" cy="5804263"/>
          </a:xfrm>
          <a:prstGeom prst="rect">
            <a:avLst/>
          </a:prstGeom>
        </p:spPr>
      </p:pic>
      <p:sp>
        <p:nvSpPr>
          <p:cNvPr id="47140" name="AutoShape 36"/>
          <p:cNvSpPr>
            <a:spLocks noChangeArrowheads="1"/>
          </p:cNvSpPr>
          <p:nvPr/>
        </p:nvSpPr>
        <p:spPr bwMode="auto">
          <a:xfrm>
            <a:off x="5582194" y="5022668"/>
            <a:ext cx="3457575" cy="762000"/>
          </a:xfrm>
          <a:prstGeom prst="wedgeEllipseCallout">
            <a:avLst>
              <a:gd name="adj1" fmla="val 18785"/>
              <a:gd name="adj2" fmla="val -209673"/>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2</a:t>
            </a:r>
            <a:r>
              <a:rPr lang="en-US" baseline="30000" dirty="0">
                <a:solidFill>
                  <a:schemeClr val="bg2"/>
                </a:solidFill>
              </a:rPr>
              <a:t>ND</a:t>
            </a:r>
            <a:r>
              <a:rPr lang="en-US" dirty="0">
                <a:solidFill>
                  <a:schemeClr val="bg2"/>
                </a:solidFill>
              </a:rPr>
              <a:t> TRAILER #</a:t>
            </a:r>
          </a:p>
        </p:txBody>
      </p:sp>
      <p:sp>
        <p:nvSpPr>
          <p:cNvPr id="47106" name="Rectangle 2"/>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47136" name="AutoShape 32"/>
          <p:cNvSpPr>
            <a:spLocks noChangeArrowheads="1"/>
          </p:cNvSpPr>
          <p:nvPr/>
        </p:nvSpPr>
        <p:spPr bwMode="auto">
          <a:xfrm>
            <a:off x="3467100" y="1521822"/>
            <a:ext cx="2209800" cy="838200"/>
          </a:xfrm>
          <a:prstGeom prst="wedgeEllipseCallout">
            <a:avLst>
              <a:gd name="adj1" fmla="val 13992"/>
              <a:gd name="adj2" fmla="val 175467"/>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DATE</a:t>
            </a:r>
          </a:p>
        </p:txBody>
      </p:sp>
      <p:sp>
        <p:nvSpPr>
          <p:cNvPr id="47138" name="AutoShape 34"/>
          <p:cNvSpPr>
            <a:spLocks noChangeArrowheads="1"/>
          </p:cNvSpPr>
          <p:nvPr/>
        </p:nvSpPr>
        <p:spPr bwMode="auto">
          <a:xfrm>
            <a:off x="5271544" y="2167664"/>
            <a:ext cx="2133600" cy="838200"/>
          </a:xfrm>
          <a:prstGeom prst="wedgeEllipseCallout">
            <a:avLst>
              <a:gd name="adj1" fmla="val -3396"/>
              <a:gd name="adj2" fmla="val 126044"/>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TRUCK #</a:t>
            </a:r>
          </a:p>
        </p:txBody>
      </p:sp>
      <p:sp>
        <p:nvSpPr>
          <p:cNvPr id="47139" name="AutoShape 35"/>
          <p:cNvSpPr>
            <a:spLocks noChangeArrowheads="1"/>
          </p:cNvSpPr>
          <p:nvPr/>
        </p:nvSpPr>
        <p:spPr bwMode="auto">
          <a:xfrm>
            <a:off x="5733098" y="777534"/>
            <a:ext cx="3167062" cy="687388"/>
          </a:xfrm>
          <a:prstGeom prst="wedgeEllipseCallout">
            <a:avLst>
              <a:gd name="adj1" fmla="val -3275"/>
              <a:gd name="adj2" fmla="val 370781"/>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1</a:t>
            </a:r>
            <a:r>
              <a:rPr lang="en-US" baseline="30000" dirty="0">
                <a:solidFill>
                  <a:schemeClr val="bg2"/>
                </a:solidFill>
              </a:rPr>
              <a:t>ST</a:t>
            </a:r>
            <a:r>
              <a:rPr lang="en-US" dirty="0">
                <a:solidFill>
                  <a:schemeClr val="bg2"/>
                </a:solidFill>
              </a:rPr>
              <a:t> TRAILER #</a:t>
            </a:r>
          </a:p>
        </p:txBody>
      </p:sp>
      <p:sp>
        <p:nvSpPr>
          <p:cNvPr id="47141" name="AutoShape 37"/>
          <p:cNvSpPr>
            <a:spLocks noChangeArrowheads="1"/>
          </p:cNvSpPr>
          <p:nvPr/>
        </p:nvSpPr>
        <p:spPr bwMode="auto">
          <a:xfrm>
            <a:off x="135028" y="5307377"/>
            <a:ext cx="3810000" cy="1447800"/>
          </a:xfrm>
          <a:prstGeom prst="wedgeEllipseCallout">
            <a:avLst>
              <a:gd name="adj1" fmla="val 140383"/>
              <a:gd name="adj2" fmla="val -78658"/>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FOR 3 OR MORE TRAILERS  NOTE IN REMARKS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7136"/>
                                        </p:tgtEl>
                                        <p:attrNameLst>
                                          <p:attrName>style.visibility</p:attrName>
                                        </p:attrNameLst>
                                      </p:cBhvr>
                                      <p:to>
                                        <p:strVal val="visible"/>
                                      </p:to>
                                    </p:set>
                                    <p:animEffect transition="in" filter="blinds(horizontal)">
                                      <p:cBhvr>
                                        <p:cTn id="7" dur="500"/>
                                        <p:tgtEl>
                                          <p:spTgt spid="47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7136"/>
                                        </p:tgtEl>
                                      </p:cBhvr>
                                    </p:animEffect>
                                    <p:set>
                                      <p:cBhvr>
                                        <p:cTn id="12" dur="1" fill="hold">
                                          <p:stCondLst>
                                            <p:cond delay="499"/>
                                          </p:stCondLst>
                                        </p:cTn>
                                        <p:tgtEl>
                                          <p:spTgt spid="47136"/>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7138"/>
                                        </p:tgtEl>
                                        <p:attrNameLst>
                                          <p:attrName>style.visibility</p:attrName>
                                        </p:attrNameLst>
                                      </p:cBhvr>
                                      <p:to>
                                        <p:strVal val="visible"/>
                                      </p:to>
                                    </p:set>
                                    <p:animEffect transition="in" filter="blinds(horizontal)">
                                      <p:cBhvr>
                                        <p:cTn id="16" dur="500"/>
                                        <p:tgtEl>
                                          <p:spTgt spid="471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7138"/>
                                        </p:tgtEl>
                                      </p:cBhvr>
                                    </p:animEffect>
                                    <p:set>
                                      <p:cBhvr>
                                        <p:cTn id="21" dur="1" fill="hold">
                                          <p:stCondLst>
                                            <p:cond delay="499"/>
                                          </p:stCondLst>
                                        </p:cTn>
                                        <p:tgtEl>
                                          <p:spTgt spid="47138"/>
                                        </p:tgtEl>
                                        <p:attrNameLst>
                                          <p:attrName>style.visibility</p:attrName>
                                        </p:attrNameLst>
                                      </p:cBhvr>
                                      <p:to>
                                        <p:strVal val="hidden"/>
                                      </p:to>
                                    </p:se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7139"/>
                                        </p:tgtEl>
                                        <p:attrNameLst>
                                          <p:attrName>style.visibility</p:attrName>
                                        </p:attrNameLst>
                                      </p:cBhvr>
                                      <p:to>
                                        <p:strVal val="visible"/>
                                      </p:to>
                                    </p:set>
                                    <p:animEffect transition="in" filter="blinds(horizontal)">
                                      <p:cBhvr>
                                        <p:cTn id="25" dur="500"/>
                                        <p:tgtEl>
                                          <p:spTgt spid="47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47139"/>
                                        </p:tgtEl>
                                      </p:cBhvr>
                                    </p:animEffect>
                                    <p:set>
                                      <p:cBhvr>
                                        <p:cTn id="30" dur="1" fill="hold">
                                          <p:stCondLst>
                                            <p:cond delay="499"/>
                                          </p:stCondLst>
                                        </p:cTn>
                                        <p:tgtEl>
                                          <p:spTgt spid="47139"/>
                                        </p:tgtEl>
                                        <p:attrNameLst>
                                          <p:attrName>style.visibility</p:attrName>
                                        </p:attrNameLst>
                                      </p:cBhvr>
                                      <p:to>
                                        <p:strVal val="hidden"/>
                                      </p:to>
                                    </p:se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47140"/>
                                        </p:tgtEl>
                                        <p:attrNameLst>
                                          <p:attrName>style.visibility</p:attrName>
                                        </p:attrNameLst>
                                      </p:cBhvr>
                                      <p:to>
                                        <p:strVal val="visible"/>
                                      </p:to>
                                    </p:set>
                                    <p:animEffect transition="in" filter="blinds(horizontal)">
                                      <p:cBhvr>
                                        <p:cTn id="34" dur="500"/>
                                        <p:tgtEl>
                                          <p:spTgt spid="471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47140"/>
                                        </p:tgtEl>
                                      </p:cBhvr>
                                    </p:animEffect>
                                    <p:set>
                                      <p:cBhvr>
                                        <p:cTn id="39" dur="1" fill="hold">
                                          <p:stCondLst>
                                            <p:cond delay="499"/>
                                          </p:stCondLst>
                                        </p:cTn>
                                        <p:tgtEl>
                                          <p:spTgt spid="47140"/>
                                        </p:tgtEl>
                                        <p:attrNameLst>
                                          <p:attrName>style.visibility</p:attrName>
                                        </p:attrNameLst>
                                      </p:cBhvr>
                                      <p:to>
                                        <p:strVal val="hidden"/>
                                      </p:to>
                                    </p:set>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47141"/>
                                        </p:tgtEl>
                                        <p:attrNameLst>
                                          <p:attrName>style.visibility</p:attrName>
                                        </p:attrNameLst>
                                      </p:cBhvr>
                                      <p:to>
                                        <p:strVal val="visible"/>
                                      </p:to>
                                    </p:set>
                                    <p:animEffect transition="in" filter="blinds(horizontal)">
                                      <p:cBhvr>
                                        <p:cTn id="43" dur="500"/>
                                        <p:tgtEl>
                                          <p:spTgt spid="4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0" grpId="0" animBg="1"/>
      <p:bldP spid="47140" grpId="1" animBg="1"/>
      <p:bldP spid="47136" grpId="0" animBg="1"/>
      <p:bldP spid="47136" grpId="1" animBg="1"/>
      <p:bldP spid="47138" grpId="0" animBg="1"/>
      <p:bldP spid="47138" grpId="1" animBg="1"/>
      <p:bldP spid="47139" grpId="0" animBg="1"/>
      <p:bldP spid="47139" grpId="1" animBg="1"/>
      <p:bldP spid="4714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4962"/>
            <a:ext cx="9048900" cy="3375486"/>
          </a:xfrm>
          <a:prstGeom prst="rect">
            <a:avLst/>
          </a:prstGeom>
        </p:spPr>
      </p:pic>
      <p:sp>
        <p:nvSpPr>
          <p:cNvPr id="190466"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190469" name="AutoShape 5"/>
          <p:cNvSpPr>
            <a:spLocks noChangeArrowheads="1"/>
          </p:cNvSpPr>
          <p:nvPr/>
        </p:nvSpPr>
        <p:spPr bwMode="auto">
          <a:xfrm>
            <a:off x="3064556" y="1754007"/>
            <a:ext cx="3200400" cy="1981200"/>
          </a:xfrm>
          <a:prstGeom prst="wedgeEllipseCallout">
            <a:avLst>
              <a:gd name="adj1" fmla="val -113754"/>
              <a:gd name="adj2" fmla="val 89320"/>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ENTER YOUR TOTAL MILES DRIVING TODAY HERE</a:t>
            </a:r>
          </a:p>
        </p:txBody>
      </p:sp>
      <p:sp>
        <p:nvSpPr>
          <p:cNvPr id="59397" name="Text Box 9"/>
          <p:cNvSpPr txBox="1">
            <a:spLocks noChangeArrowheads="1"/>
          </p:cNvSpPr>
          <p:nvPr/>
        </p:nvSpPr>
        <p:spPr bwMode="auto">
          <a:xfrm>
            <a:off x="755650" y="5035550"/>
            <a:ext cx="7459663" cy="830997"/>
          </a:xfrm>
          <a:prstGeom prst="rect">
            <a:avLst/>
          </a:prstGeom>
          <a:noFill/>
          <a:ln w="9525">
            <a:noFill/>
            <a:miter lim="800000"/>
            <a:headEnd/>
            <a:tailEnd/>
          </a:ln>
        </p:spPr>
        <p:txBody>
          <a:bodyPr>
            <a:spAutoFit/>
          </a:bodyPr>
          <a:lstStyle/>
          <a:p>
            <a:pPr>
              <a:spcBef>
                <a:spcPct val="50000"/>
              </a:spcBef>
              <a:buFontTx/>
              <a:buChar char="•"/>
            </a:pPr>
            <a:r>
              <a:rPr lang="en-US" dirty="0">
                <a:solidFill>
                  <a:schemeClr val="bg2"/>
                </a:solidFill>
              </a:rPr>
              <a:t>If no driving time is shown for that day, leave mileage boxes BLANK</a:t>
            </a:r>
          </a:p>
        </p:txBody>
      </p:sp>
      <p:sp>
        <p:nvSpPr>
          <p:cNvPr id="6" name="TextBox 5"/>
          <p:cNvSpPr txBox="1"/>
          <p:nvPr/>
        </p:nvSpPr>
        <p:spPr>
          <a:xfrm>
            <a:off x="1071153" y="4606834"/>
            <a:ext cx="4345577" cy="261610"/>
          </a:xfrm>
          <a:prstGeom prst="rect">
            <a:avLst/>
          </a:prstGeom>
          <a:solidFill>
            <a:schemeClr val="tx1"/>
          </a:solidFill>
        </p:spPr>
        <p:txBody>
          <a:bodyPr wrap="square" rtlCol="0">
            <a:spAutoFit/>
          </a:bodyPr>
          <a:lstStyle/>
          <a:p>
            <a:r>
              <a:rPr lang="en-US" sz="1100" b="1" dirty="0">
                <a:solidFill>
                  <a:schemeClr val="bg2"/>
                </a:solidFill>
              </a:rPr>
              <a:t>F29134; 01258741 – E25632;854785 – F25852;658963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blinds(horizontal)">
                                      <p:cBhvr>
                                        <p:cTn id="7"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7550" y="1584962"/>
            <a:ext cx="9048900" cy="3375486"/>
          </a:xfrm>
          <a:prstGeom prst="rect">
            <a:avLst/>
          </a:prstGeom>
        </p:spPr>
      </p:pic>
      <p:sp>
        <p:nvSpPr>
          <p:cNvPr id="192514"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60420" name="AutoShape 5"/>
          <p:cNvSpPr>
            <a:spLocks noChangeArrowheads="1"/>
          </p:cNvSpPr>
          <p:nvPr/>
        </p:nvSpPr>
        <p:spPr bwMode="auto">
          <a:xfrm>
            <a:off x="90217" y="2140131"/>
            <a:ext cx="3276600" cy="1524000"/>
          </a:xfrm>
          <a:prstGeom prst="wedgeEllipseCallout">
            <a:avLst>
              <a:gd name="adj1" fmla="val -14553"/>
              <a:gd name="adj2" fmla="val 109845"/>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ENTER YOUR TRIP # OR #’S HERE</a:t>
            </a:r>
          </a:p>
        </p:txBody>
      </p:sp>
      <p:sp>
        <p:nvSpPr>
          <p:cNvPr id="60421" name="Text Box 9"/>
          <p:cNvSpPr txBox="1">
            <a:spLocks noChangeArrowheads="1"/>
          </p:cNvSpPr>
          <p:nvPr/>
        </p:nvSpPr>
        <p:spPr bwMode="auto">
          <a:xfrm>
            <a:off x="887413" y="5224463"/>
            <a:ext cx="7385050" cy="461665"/>
          </a:xfrm>
          <a:prstGeom prst="rect">
            <a:avLst/>
          </a:prstGeom>
          <a:noFill/>
          <a:ln w="9525">
            <a:noFill/>
            <a:miter lim="800000"/>
            <a:headEnd/>
            <a:tailEnd/>
          </a:ln>
        </p:spPr>
        <p:txBody>
          <a:bodyPr>
            <a:spAutoFit/>
          </a:bodyPr>
          <a:lstStyle/>
          <a:p>
            <a:pPr>
              <a:spcBef>
                <a:spcPct val="50000"/>
              </a:spcBef>
            </a:pPr>
            <a:r>
              <a:rPr lang="en-US" dirty="0">
                <a:solidFill>
                  <a:schemeClr val="bg2"/>
                </a:solidFill>
              </a:rPr>
              <a:t>This will be your KLLM order / trip # and B.O.L.</a:t>
            </a:r>
          </a:p>
        </p:txBody>
      </p:sp>
      <p:sp>
        <p:nvSpPr>
          <p:cNvPr id="2" name="TextBox 1"/>
          <p:cNvSpPr txBox="1"/>
          <p:nvPr/>
        </p:nvSpPr>
        <p:spPr>
          <a:xfrm>
            <a:off x="1071153" y="4606834"/>
            <a:ext cx="4345577" cy="261610"/>
          </a:xfrm>
          <a:prstGeom prst="rect">
            <a:avLst/>
          </a:prstGeom>
          <a:solidFill>
            <a:schemeClr val="tx1"/>
          </a:solidFill>
        </p:spPr>
        <p:txBody>
          <a:bodyPr wrap="square" rtlCol="0">
            <a:spAutoFit/>
          </a:bodyPr>
          <a:lstStyle/>
          <a:p>
            <a:r>
              <a:rPr lang="en-US" sz="1100" b="1" dirty="0">
                <a:solidFill>
                  <a:schemeClr val="bg2"/>
                </a:solidFill>
              </a:rPr>
              <a:t>F29134; 01258741 – E25632;854785 – F25852;658963</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10" descr="D1B500B3"/>
          <p:cNvPicPr>
            <a:picLocks noGrp="1" noChangeAspect="1" noChangeArrowheads="1"/>
          </p:cNvPicPr>
          <p:nvPr>
            <p:ph idx="1"/>
          </p:nvPr>
        </p:nvPicPr>
        <p:blipFill>
          <a:blip r:embed="rId2" cstate="print"/>
          <a:srcRect/>
          <a:stretch>
            <a:fillRect/>
          </a:stretch>
        </p:blipFill>
        <p:spPr>
          <a:xfrm>
            <a:off x="722313" y="3429000"/>
            <a:ext cx="7699375" cy="3105150"/>
          </a:xfrm>
        </p:spPr>
      </p:pic>
      <p:sp>
        <p:nvSpPr>
          <p:cNvPr id="197634"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2" name="TextBox 1"/>
          <p:cNvSpPr txBox="1"/>
          <p:nvPr/>
        </p:nvSpPr>
        <p:spPr>
          <a:xfrm>
            <a:off x="1785257" y="6008914"/>
            <a:ext cx="1105989" cy="261610"/>
          </a:xfrm>
          <a:prstGeom prst="rect">
            <a:avLst/>
          </a:prstGeom>
          <a:solidFill>
            <a:schemeClr val="tx1"/>
          </a:solidFill>
        </p:spPr>
        <p:txBody>
          <a:bodyPr wrap="square" rtlCol="0">
            <a:spAutoFit/>
          </a:bodyPr>
          <a:lstStyle/>
          <a:p>
            <a:r>
              <a:rPr lang="en-US" sz="1050" dirty="0">
                <a:solidFill>
                  <a:schemeClr val="bg2"/>
                </a:solidFill>
              </a:rPr>
              <a:t>N12354; 256314</a:t>
            </a:r>
          </a:p>
        </p:txBody>
      </p:sp>
      <p:sp>
        <p:nvSpPr>
          <p:cNvPr id="6" name="TextBox 5"/>
          <p:cNvSpPr txBox="1"/>
          <p:nvPr/>
        </p:nvSpPr>
        <p:spPr>
          <a:xfrm>
            <a:off x="2969623" y="1288869"/>
            <a:ext cx="2638697" cy="707886"/>
          </a:xfrm>
          <a:prstGeom prst="rect">
            <a:avLst/>
          </a:prstGeom>
          <a:noFill/>
        </p:spPr>
        <p:txBody>
          <a:bodyPr wrap="square" rtlCol="0">
            <a:spAutoFit/>
          </a:bodyPr>
          <a:lstStyle/>
          <a:p>
            <a:pPr algn="ctr"/>
            <a:r>
              <a:rPr lang="en-US" sz="4000" b="1" u="sng" dirty="0">
                <a:solidFill>
                  <a:srgbClr val="FF0000"/>
                </a:solidFill>
              </a:rPr>
              <a:t>QUIZ</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8" descr="D1B500B3"/>
          <p:cNvPicPr>
            <a:picLocks noGrp="1" noChangeAspect="1" noChangeArrowheads="1"/>
          </p:cNvPicPr>
          <p:nvPr>
            <p:ph idx="1"/>
          </p:nvPr>
        </p:nvPicPr>
        <p:blipFill>
          <a:blip r:embed="rId2" cstate="print"/>
          <a:srcRect/>
          <a:stretch>
            <a:fillRect/>
          </a:stretch>
        </p:blipFill>
        <p:spPr>
          <a:xfrm>
            <a:off x="722313" y="3429000"/>
            <a:ext cx="7699375" cy="3105150"/>
          </a:xfrm>
        </p:spPr>
      </p:pic>
      <p:sp>
        <p:nvSpPr>
          <p:cNvPr id="203778"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203781" name="AutoShape 5"/>
          <p:cNvSpPr>
            <a:spLocks noChangeArrowheads="1"/>
          </p:cNvSpPr>
          <p:nvPr/>
        </p:nvSpPr>
        <p:spPr bwMode="auto">
          <a:xfrm>
            <a:off x="1296988" y="1042988"/>
            <a:ext cx="5791200" cy="3581400"/>
          </a:xfrm>
          <a:prstGeom prst="wedgeEllipseCallout">
            <a:avLst>
              <a:gd name="adj1" fmla="val 59843"/>
              <a:gd name="adj2" fmla="val 79032"/>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IN THIS EXAMPLE THE DRIVER HAD 7 HOURS AVAILABLE TODAY &amp; LOGGED 7.25 HOURS.</a:t>
            </a:r>
          </a:p>
          <a:p>
            <a:pPr algn="ctr"/>
            <a:r>
              <a:rPr lang="en-US" dirty="0">
                <a:solidFill>
                  <a:schemeClr val="bg2"/>
                </a:solidFill>
              </a:rPr>
              <a:t> IS THIS DRIVER IN VIOLATION OF THE 70 HOUR RULE?</a:t>
            </a:r>
          </a:p>
        </p:txBody>
      </p:sp>
      <p:sp>
        <p:nvSpPr>
          <p:cNvPr id="203782" name="AutoShape 6"/>
          <p:cNvSpPr>
            <a:spLocks noChangeArrowheads="1"/>
          </p:cNvSpPr>
          <p:nvPr/>
        </p:nvSpPr>
        <p:spPr bwMode="auto">
          <a:xfrm>
            <a:off x="228600" y="881063"/>
            <a:ext cx="6705600" cy="3886200"/>
          </a:xfrm>
          <a:prstGeom prst="wedgeEllipseCallout">
            <a:avLst>
              <a:gd name="adj1" fmla="val 17519"/>
              <a:gd name="adj2" fmla="val 57759"/>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THE ANSWER IS NO.</a:t>
            </a:r>
          </a:p>
          <a:p>
            <a:pPr algn="ctr"/>
            <a:r>
              <a:rPr lang="en-US" dirty="0">
                <a:solidFill>
                  <a:schemeClr val="bg2"/>
                </a:solidFill>
              </a:rPr>
              <a:t>THE RULES STATE THAT ONCE YOU REACH 70 HOURS YOU CAN NOT </a:t>
            </a:r>
            <a:r>
              <a:rPr lang="en-US" b="1" u="sng" dirty="0">
                <a:solidFill>
                  <a:schemeClr val="bg2"/>
                </a:solidFill>
              </a:rPr>
              <a:t>DRIVE</a:t>
            </a:r>
            <a:r>
              <a:rPr lang="en-US" dirty="0">
                <a:solidFill>
                  <a:schemeClr val="bg2"/>
                </a:solidFill>
              </a:rPr>
              <a:t> ANYMORE.</a:t>
            </a:r>
          </a:p>
          <a:p>
            <a:pPr algn="ctr"/>
            <a:r>
              <a:rPr lang="en-US" dirty="0">
                <a:solidFill>
                  <a:schemeClr val="bg2"/>
                </a:solidFill>
              </a:rPr>
              <a:t>THE DRIVER HAD STOPPED DRIVING AFTER REACHING THE 70 AND THEREFORE WAS NOT IN VIOLATION.</a:t>
            </a:r>
          </a:p>
        </p:txBody>
      </p:sp>
      <p:sp>
        <p:nvSpPr>
          <p:cNvPr id="6" name="TextBox 5"/>
          <p:cNvSpPr txBox="1"/>
          <p:nvPr/>
        </p:nvSpPr>
        <p:spPr>
          <a:xfrm>
            <a:off x="1759131" y="6017623"/>
            <a:ext cx="1105989" cy="261610"/>
          </a:xfrm>
          <a:prstGeom prst="rect">
            <a:avLst/>
          </a:prstGeom>
          <a:solidFill>
            <a:schemeClr val="tx1"/>
          </a:solidFill>
        </p:spPr>
        <p:txBody>
          <a:bodyPr wrap="square" rtlCol="0">
            <a:spAutoFit/>
          </a:bodyPr>
          <a:lstStyle/>
          <a:p>
            <a:r>
              <a:rPr lang="en-US" sz="1050" dirty="0">
                <a:solidFill>
                  <a:schemeClr val="bg2"/>
                </a:solidFill>
              </a:rPr>
              <a:t>N12354; 256314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3781"/>
                                        </p:tgtEl>
                                        <p:attrNameLst>
                                          <p:attrName>style.visibility</p:attrName>
                                        </p:attrNameLst>
                                      </p:cBhvr>
                                      <p:to>
                                        <p:strVal val="visible"/>
                                      </p:to>
                                    </p:set>
                                    <p:animEffect transition="in" filter="blinds(horizontal)">
                                      <p:cBhvr>
                                        <p:cTn id="7" dur="500"/>
                                        <p:tgtEl>
                                          <p:spTgt spid="2037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3781"/>
                                        </p:tgtEl>
                                      </p:cBhvr>
                                    </p:animEffect>
                                    <p:set>
                                      <p:cBhvr>
                                        <p:cTn id="12" dur="1" fill="hold">
                                          <p:stCondLst>
                                            <p:cond delay="499"/>
                                          </p:stCondLst>
                                        </p:cTn>
                                        <p:tgtEl>
                                          <p:spTgt spid="203781"/>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03782"/>
                                        </p:tgtEl>
                                        <p:attrNameLst>
                                          <p:attrName>style.visibility</p:attrName>
                                        </p:attrNameLst>
                                      </p:cBhvr>
                                      <p:to>
                                        <p:strVal val="visible"/>
                                      </p:to>
                                    </p:set>
                                    <p:animEffect transition="in" filter="blinds(horizontal)">
                                      <p:cBhvr>
                                        <p:cTn id="16" dur="500"/>
                                        <p:tgtEl>
                                          <p:spTgt spid="203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nimBg="1"/>
      <p:bldP spid="203781" grpId="1" animBg="1"/>
      <p:bldP spid="20378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550" y="3352802"/>
            <a:ext cx="9048900" cy="3375486"/>
          </a:xfrm>
          <a:prstGeom prst="rect">
            <a:avLst/>
          </a:prstGeom>
        </p:spPr>
      </p:pic>
      <p:sp>
        <p:nvSpPr>
          <p:cNvPr id="201730"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65540" name="AutoShape 9"/>
          <p:cNvSpPr>
            <a:spLocks noChangeArrowheads="1"/>
          </p:cNvSpPr>
          <p:nvPr/>
        </p:nvSpPr>
        <p:spPr bwMode="auto">
          <a:xfrm>
            <a:off x="2870200" y="1477191"/>
            <a:ext cx="4976813" cy="3316288"/>
          </a:xfrm>
          <a:prstGeom prst="wedgeEllipseCallout">
            <a:avLst>
              <a:gd name="adj1" fmla="val -33545"/>
              <a:gd name="adj2" fmla="val 73534"/>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WHEN YOU RESET YOUR 70 HOURS ( 34 CONSECUTIVE HOURS OFF-DUTY)  COMPLETE THE RECAP AS SHOWN &amp; SHOW IN REMARKS “RESET 70”</a:t>
            </a:r>
          </a:p>
          <a:p>
            <a:pPr algn="ctr"/>
            <a:endParaRPr lang="en-US" dirty="0"/>
          </a:p>
        </p:txBody>
      </p:sp>
      <p:sp>
        <p:nvSpPr>
          <p:cNvPr id="6" name="TextBox 5"/>
          <p:cNvSpPr txBox="1"/>
          <p:nvPr/>
        </p:nvSpPr>
        <p:spPr>
          <a:xfrm>
            <a:off x="1088570" y="6383383"/>
            <a:ext cx="4345577" cy="261610"/>
          </a:xfrm>
          <a:prstGeom prst="rect">
            <a:avLst/>
          </a:prstGeom>
          <a:solidFill>
            <a:schemeClr val="tx1"/>
          </a:solidFill>
        </p:spPr>
        <p:txBody>
          <a:bodyPr wrap="square" rtlCol="0">
            <a:spAutoFit/>
          </a:bodyPr>
          <a:lstStyle/>
          <a:p>
            <a:r>
              <a:rPr lang="en-US" sz="1100" b="1" dirty="0">
                <a:solidFill>
                  <a:schemeClr val="bg2"/>
                </a:solidFill>
              </a:rPr>
              <a:t>F29134; 01258741 – E25632;854785 – F25852;658963</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2462213" y="0"/>
            <a:ext cx="4217987" cy="1143000"/>
          </a:xfrm>
        </p:spPr>
        <p:txBody>
          <a:bodyPr/>
          <a:lstStyle/>
          <a:p>
            <a:pPr algn="ctr" eaLnBrk="1" hangingPunct="1">
              <a:defRPr/>
            </a:pPr>
            <a:r>
              <a:rPr lang="en-US" dirty="0"/>
              <a:t>Agenda</a:t>
            </a:r>
          </a:p>
        </p:txBody>
      </p:sp>
      <p:sp>
        <p:nvSpPr>
          <p:cNvPr id="6149" name="Rectangle 5"/>
          <p:cNvSpPr>
            <a:spLocks noGrp="1" noChangeArrowheads="1"/>
          </p:cNvSpPr>
          <p:nvPr>
            <p:ph type="body" idx="1"/>
          </p:nvPr>
        </p:nvSpPr>
        <p:spPr/>
        <p:txBody>
          <a:bodyPr/>
          <a:lstStyle/>
          <a:p>
            <a:pPr eaLnBrk="1" hangingPunct="1">
              <a:buClrTx/>
            </a:pPr>
            <a:r>
              <a:rPr lang="en-US" dirty="0">
                <a:solidFill>
                  <a:schemeClr val="bg2"/>
                </a:solidFill>
              </a:rPr>
              <a:t>Driving Rules</a:t>
            </a:r>
          </a:p>
          <a:p>
            <a:pPr eaLnBrk="1" hangingPunct="1">
              <a:buClrTx/>
            </a:pPr>
            <a:r>
              <a:rPr lang="en-US" dirty="0">
                <a:solidFill>
                  <a:schemeClr val="bg2"/>
                </a:solidFill>
              </a:rPr>
              <a:t>On-Duty Rules</a:t>
            </a:r>
          </a:p>
          <a:p>
            <a:pPr eaLnBrk="1" hangingPunct="1">
              <a:buClrTx/>
            </a:pPr>
            <a:r>
              <a:rPr lang="en-US" dirty="0">
                <a:solidFill>
                  <a:schemeClr val="bg2"/>
                </a:solidFill>
              </a:rPr>
              <a:t>Off-Duty Rules</a:t>
            </a:r>
          </a:p>
          <a:p>
            <a:pPr eaLnBrk="1" hangingPunct="1">
              <a:buClrTx/>
            </a:pPr>
            <a:r>
              <a:rPr lang="en-US" dirty="0">
                <a:solidFill>
                  <a:schemeClr val="bg2"/>
                </a:solidFill>
              </a:rPr>
              <a:t>Driver’s Record of Duty Status</a:t>
            </a:r>
          </a:p>
          <a:p>
            <a:pPr eaLnBrk="1" hangingPunct="1">
              <a:buClrTx/>
            </a:pPr>
            <a:r>
              <a:rPr lang="en-US" dirty="0">
                <a:solidFill>
                  <a:schemeClr val="bg2"/>
                </a:solidFill>
              </a:rPr>
              <a:t>FMCSA Part 395 HOS </a:t>
            </a:r>
          </a:p>
          <a:p>
            <a:pPr eaLnBrk="1" hangingPunct="1">
              <a:buClrTx/>
            </a:pPr>
            <a:r>
              <a:rPr lang="en-US" dirty="0">
                <a:solidFill>
                  <a:schemeClr val="bg2"/>
                </a:solidFill>
              </a:rPr>
              <a:t>KLLM Progressive Enforcement of FMCSA Part 395 HOS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1000" fill="hold"/>
                                        <p:tgtEl>
                                          <p:spTgt spid="614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4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 calcmode="lin" valueType="num">
                                      <p:cBhvr additive="base">
                                        <p:cTn id="12" dur="1000" fill="hold"/>
                                        <p:tgtEl>
                                          <p:spTgt spid="6149">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614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 calcmode="lin" valueType="num">
                                      <p:cBhvr additive="base">
                                        <p:cTn id="17" dur="1000" fill="hold"/>
                                        <p:tgtEl>
                                          <p:spTgt spid="6149">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14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nodeType="afterEffect">
                                  <p:stCondLst>
                                    <p:cond delay="0"/>
                                  </p:stCondLst>
                                  <p:childTnLst>
                                    <p:set>
                                      <p:cBhvr>
                                        <p:cTn id="21" dur="1" fill="hold">
                                          <p:stCondLst>
                                            <p:cond delay="0"/>
                                          </p:stCondLst>
                                        </p:cTn>
                                        <p:tgtEl>
                                          <p:spTgt spid="6149">
                                            <p:txEl>
                                              <p:pRg st="3" end="3"/>
                                            </p:txEl>
                                          </p:spTgt>
                                        </p:tgtEl>
                                        <p:attrNameLst>
                                          <p:attrName>style.visibility</p:attrName>
                                        </p:attrNameLst>
                                      </p:cBhvr>
                                      <p:to>
                                        <p:strVal val="visible"/>
                                      </p:to>
                                    </p:set>
                                    <p:anim calcmode="lin" valueType="num">
                                      <p:cBhvr additive="base">
                                        <p:cTn id="22" dur="1000" fill="hold"/>
                                        <p:tgtEl>
                                          <p:spTgt spid="6149">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614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nodeType="afterEffect">
                                  <p:stCondLst>
                                    <p:cond delay="0"/>
                                  </p:stCondLst>
                                  <p:childTnLst>
                                    <p:set>
                                      <p:cBhvr>
                                        <p:cTn id="26" dur="1" fill="hold">
                                          <p:stCondLst>
                                            <p:cond delay="0"/>
                                          </p:stCondLst>
                                        </p:cTn>
                                        <p:tgtEl>
                                          <p:spTgt spid="6149">
                                            <p:txEl>
                                              <p:pRg st="4" end="4"/>
                                            </p:txEl>
                                          </p:spTgt>
                                        </p:tgtEl>
                                        <p:attrNameLst>
                                          <p:attrName>style.visibility</p:attrName>
                                        </p:attrNameLst>
                                      </p:cBhvr>
                                      <p:to>
                                        <p:strVal val="visible"/>
                                      </p:to>
                                    </p:set>
                                    <p:anim calcmode="lin" valueType="num">
                                      <p:cBhvr additive="base">
                                        <p:cTn id="27" dur="1000" fill="hold"/>
                                        <p:tgtEl>
                                          <p:spTgt spid="6149">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614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nodeType="afterEffect">
                                  <p:stCondLst>
                                    <p:cond delay="0"/>
                                  </p:stCondLst>
                                  <p:childTnLst>
                                    <p:set>
                                      <p:cBhvr>
                                        <p:cTn id="31" dur="1" fill="hold">
                                          <p:stCondLst>
                                            <p:cond delay="0"/>
                                          </p:stCondLst>
                                        </p:cTn>
                                        <p:tgtEl>
                                          <p:spTgt spid="6149">
                                            <p:txEl>
                                              <p:pRg st="5" end="5"/>
                                            </p:txEl>
                                          </p:spTgt>
                                        </p:tgtEl>
                                        <p:attrNameLst>
                                          <p:attrName>style.visibility</p:attrName>
                                        </p:attrNameLst>
                                      </p:cBhvr>
                                      <p:to>
                                        <p:strVal val="visible"/>
                                      </p:to>
                                    </p:set>
                                    <p:anim calcmode="lin" valueType="num">
                                      <p:cBhvr additive="base">
                                        <p:cTn id="32" dur="1000" fill="hold"/>
                                        <p:tgtEl>
                                          <p:spTgt spid="6149">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614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7550" y="3482514"/>
            <a:ext cx="9048900" cy="3375486"/>
          </a:xfrm>
          <a:prstGeom prst="rect">
            <a:avLst/>
          </a:prstGeom>
        </p:spPr>
      </p:pic>
      <p:sp>
        <p:nvSpPr>
          <p:cNvPr id="69634" name="Rectangle 2"/>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69647" name="AutoShape 15"/>
          <p:cNvSpPr>
            <a:spLocks noChangeArrowheads="1"/>
          </p:cNvSpPr>
          <p:nvPr/>
        </p:nvSpPr>
        <p:spPr bwMode="auto">
          <a:xfrm>
            <a:off x="4648200" y="457200"/>
            <a:ext cx="4495800" cy="3048000"/>
          </a:xfrm>
          <a:prstGeom prst="wedgeEllipseCallout">
            <a:avLst>
              <a:gd name="adj1" fmla="val -36738"/>
              <a:gd name="adj2" fmla="val 123110"/>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KEEP YOUR DUTY STATUS CURRENT TO THE LAST DUTY STATUS CHANGE.TO INCLUDE NEAREST CITY OR TOWN &amp; STATE.</a:t>
            </a:r>
          </a:p>
        </p:txBody>
      </p:sp>
      <p:sp>
        <p:nvSpPr>
          <p:cNvPr id="69648" name="AutoShape 16"/>
          <p:cNvSpPr>
            <a:spLocks noChangeArrowheads="1"/>
          </p:cNvSpPr>
          <p:nvPr/>
        </p:nvSpPr>
        <p:spPr bwMode="auto">
          <a:xfrm>
            <a:off x="533400" y="533400"/>
            <a:ext cx="3810000" cy="2895600"/>
          </a:xfrm>
          <a:prstGeom prst="wedgeEllipseCallout">
            <a:avLst>
              <a:gd name="adj1" fmla="val 12031"/>
              <a:gd name="adj2" fmla="val 96417"/>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USE A RULER OR STRAIGHTEDGE TO DRAW YOUR LINES IN THE MIDDLE OF EACH ZONE.</a:t>
            </a:r>
          </a:p>
        </p:txBody>
      </p:sp>
      <p:sp>
        <p:nvSpPr>
          <p:cNvPr id="6" name="TextBox 5"/>
          <p:cNvSpPr txBox="1"/>
          <p:nvPr/>
        </p:nvSpPr>
        <p:spPr>
          <a:xfrm>
            <a:off x="1010193" y="6470469"/>
            <a:ext cx="4484915" cy="261610"/>
          </a:xfrm>
          <a:prstGeom prst="rect">
            <a:avLst/>
          </a:prstGeom>
          <a:solidFill>
            <a:schemeClr val="tx1"/>
          </a:solidFill>
        </p:spPr>
        <p:txBody>
          <a:bodyPr wrap="square" rtlCol="0">
            <a:spAutoFit/>
          </a:bodyPr>
          <a:lstStyle/>
          <a:p>
            <a:r>
              <a:rPr lang="en-US" sz="1100" b="1" dirty="0">
                <a:solidFill>
                  <a:schemeClr val="bg2"/>
                </a:solidFill>
              </a:rPr>
              <a:t>F29134; 01258741 – E25632;854785 – F25852;658963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9647"/>
                                        </p:tgtEl>
                                        <p:attrNameLst>
                                          <p:attrName>style.visibility</p:attrName>
                                        </p:attrNameLst>
                                      </p:cBhvr>
                                      <p:to>
                                        <p:strVal val="visible"/>
                                      </p:to>
                                    </p:set>
                                    <p:animEffect transition="in" filter="blinds(horizontal)">
                                      <p:cBhvr>
                                        <p:cTn id="7" dur="500"/>
                                        <p:tgtEl>
                                          <p:spTgt spid="69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9647"/>
                                        </p:tgtEl>
                                      </p:cBhvr>
                                    </p:animEffect>
                                    <p:set>
                                      <p:cBhvr>
                                        <p:cTn id="12" dur="1" fill="hold">
                                          <p:stCondLst>
                                            <p:cond delay="499"/>
                                          </p:stCondLst>
                                        </p:cTn>
                                        <p:tgtEl>
                                          <p:spTgt spid="69647"/>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9648"/>
                                        </p:tgtEl>
                                        <p:attrNameLst>
                                          <p:attrName>style.visibility</p:attrName>
                                        </p:attrNameLst>
                                      </p:cBhvr>
                                      <p:to>
                                        <p:strVal val="visible"/>
                                      </p:to>
                                    </p:set>
                                    <p:animEffect transition="in" filter="blinds(horizontal)">
                                      <p:cBhvr>
                                        <p:cTn id="16" dur="500"/>
                                        <p:tgtEl>
                                          <p:spTgt spid="69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7" grpId="0" animBg="1"/>
      <p:bldP spid="69647" grpId="1" animBg="1"/>
      <p:bldP spid="6964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623" y="3195092"/>
            <a:ext cx="9095377" cy="2892199"/>
          </a:xfrm>
          <a:prstGeom prst="rect">
            <a:avLst/>
          </a:prstGeom>
        </p:spPr>
      </p:pic>
      <p:sp>
        <p:nvSpPr>
          <p:cNvPr id="130050" name="Rectangle 2"/>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130084" name="Rectangle 3"/>
          <p:cNvSpPr>
            <a:spLocks noGrp="1" noChangeArrowheads="1"/>
          </p:cNvSpPr>
          <p:nvPr>
            <p:ph type="body" sz="half" idx="1"/>
          </p:nvPr>
        </p:nvSpPr>
        <p:spPr>
          <a:xfrm>
            <a:off x="950913" y="1060450"/>
            <a:ext cx="7240587" cy="609600"/>
          </a:xfrm>
        </p:spPr>
        <p:txBody>
          <a:bodyPr/>
          <a:lstStyle/>
          <a:p>
            <a:pPr algn="ctr" eaLnBrk="1" hangingPunct="1">
              <a:buFont typeface="Wingdings" pitchFamily="2" charset="2"/>
              <a:buNone/>
            </a:pPr>
            <a:r>
              <a:rPr lang="en-US" sz="2800" dirty="0"/>
              <a:t>Vehicle Inspection Report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531813" y="0"/>
            <a:ext cx="8078787" cy="1143000"/>
          </a:xfrm>
        </p:spPr>
        <p:txBody>
          <a:bodyPr/>
          <a:lstStyle/>
          <a:p>
            <a:pPr algn="ctr" eaLnBrk="1" hangingPunct="1">
              <a:defRPr/>
            </a:pPr>
            <a:r>
              <a:rPr lang="en-US" dirty="0"/>
              <a:t>Record of Duty Status</a:t>
            </a:r>
          </a:p>
        </p:txBody>
      </p:sp>
      <p:sp>
        <p:nvSpPr>
          <p:cNvPr id="133124" name="AutoShape 5"/>
          <p:cNvSpPr>
            <a:spLocks noChangeArrowheads="1"/>
          </p:cNvSpPr>
          <p:nvPr/>
        </p:nvSpPr>
        <p:spPr bwMode="auto">
          <a:xfrm>
            <a:off x="418420" y="1327876"/>
            <a:ext cx="2998787" cy="1905000"/>
          </a:xfrm>
          <a:prstGeom prst="wedgeEllipseCallout">
            <a:avLst>
              <a:gd name="adj1" fmla="val 92962"/>
              <a:gd name="adj2" fmla="val 60986"/>
            </a:avLst>
          </a:prstGeom>
          <a:solidFill>
            <a:schemeClr val="accent1"/>
          </a:solidFill>
          <a:ln w="12700">
            <a:solidFill>
              <a:schemeClr val="tx1"/>
            </a:solidFill>
            <a:miter lim="800000"/>
            <a:headEnd type="none" w="sm" len="sm"/>
            <a:tailEnd type="none" w="sm" len="sm"/>
          </a:ln>
        </p:spPr>
        <p:txBody>
          <a:bodyPr/>
          <a:lstStyle/>
          <a:p>
            <a:pPr algn="ctr"/>
            <a:r>
              <a:rPr lang="en-US" dirty="0">
                <a:solidFill>
                  <a:schemeClr val="bg2"/>
                </a:solidFill>
              </a:rPr>
              <a:t>YOUR COMPLETED 2 DAY LOG </a:t>
            </a:r>
          </a:p>
        </p:txBody>
      </p:sp>
      <p:sp>
        <p:nvSpPr>
          <p:cNvPr id="133125" name="Rectangle 5"/>
          <p:cNvSpPr>
            <a:spLocks noChangeArrowheads="1"/>
          </p:cNvSpPr>
          <p:nvPr/>
        </p:nvSpPr>
        <p:spPr bwMode="auto">
          <a:xfrm>
            <a:off x="5529263" y="3076575"/>
            <a:ext cx="2368550" cy="217488"/>
          </a:xfrm>
          <a:prstGeom prst="rect">
            <a:avLst/>
          </a:prstGeom>
          <a:solidFill>
            <a:schemeClr val="tx1"/>
          </a:solidFill>
          <a:ln w="9525">
            <a:noFill/>
            <a:miter lim="800000"/>
            <a:headEnd/>
            <a:tailEnd/>
          </a:ln>
          <a:effectLst/>
        </p:spPr>
        <p:txBody>
          <a:bodyPr wrap="none" anchor="ct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910" y="1149530"/>
            <a:ext cx="4411090" cy="5708469"/>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13" descr="867943A2"/>
          <p:cNvPicPr>
            <a:picLocks noChangeAspect="1" noChangeArrowheads="1"/>
          </p:cNvPicPr>
          <p:nvPr/>
        </p:nvPicPr>
        <p:blipFill>
          <a:blip r:embed="rId2" cstate="print"/>
          <a:srcRect/>
          <a:stretch>
            <a:fillRect/>
          </a:stretch>
        </p:blipFill>
        <p:spPr bwMode="auto">
          <a:xfrm>
            <a:off x="0" y="0"/>
            <a:ext cx="5167313" cy="6858000"/>
          </a:xfrm>
          <a:prstGeom prst="rect">
            <a:avLst/>
          </a:prstGeom>
          <a:noFill/>
          <a:ln w="9525">
            <a:noFill/>
            <a:miter lim="800000"/>
            <a:headEnd/>
            <a:tailEnd/>
          </a:ln>
        </p:spPr>
      </p:pic>
      <p:sp>
        <p:nvSpPr>
          <p:cNvPr id="231438" name="Text Box 14"/>
          <p:cNvSpPr txBox="1">
            <a:spLocks noChangeArrowheads="1"/>
          </p:cNvSpPr>
          <p:nvPr/>
        </p:nvSpPr>
        <p:spPr bwMode="auto">
          <a:xfrm>
            <a:off x="5172501" y="204716"/>
            <a:ext cx="3971499" cy="7109639"/>
          </a:xfrm>
          <a:prstGeom prst="rect">
            <a:avLst/>
          </a:prstGeom>
          <a:noFill/>
          <a:ln w="9525">
            <a:noFill/>
            <a:miter lim="800000"/>
            <a:headEnd/>
            <a:tailEnd/>
          </a:ln>
        </p:spPr>
        <p:txBody>
          <a:bodyPr wrap="square">
            <a:spAutoFit/>
          </a:bodyPr>
          <a:lstStyle/>
          <a:p>
            <a:pPr>
              <a:spcBef>
                <a:spcPct val="50000"/>
              </a:spcBef>
            </a:pPr>
            <a:r>
              <a:rPr lang="en-US" dirty="0">
                <a:solidFill>
                  <a:schemeClr val="bg2"/>
                </a:solidFill>
              </a:rPr>
              <a:t>A cover of the KLLM log book must be kept at all times.</a:t>
            </a:r>
          </a:p>
          <a:p>
            <a:pPr>
              <a:spcBef>
                <a:spcPct val="50000"/>
              </a:spcBef>
            </a:pPr>
            <a:endParaRPr lang="en-US" dirty="0">
              <a:solidFill>
                <a:schemeClr val="bg2"/>
              </a:solidFill>
            </a:endParaRPr>
          </a:p>
          <a:p>
            <a:pPr>
              <a:spcBef>
                <a:spcPct val="50000"/>
              </a:spcBef>
            </a:pPr>
            <a:r>
              <a:rPr lang="en-US" dirty="0">
                <a:solidFill>
                  <a:schemeClr val="bg2"/>
                </a:solidFill>
              </a:rPr>
              <a:t>In the event that you are running low on blank logs, make copies to hold you over until you can get to a terminal.</a:t>
            </a:r>
          </a:p>
          <a:p>
            <a:pPr>
              <a:spcBef>
                <a:spcPct val="50000"/>
              </a:spcBef>
            </a:pPr>
            <a:endParaRPr lang="en-US" dirty="0">
              <a:solidFill>
                <a:schemeClr val="bg2"/>
              </a:solidFill>
            </a:endParaRPr>
          </a:p>
          <a:p>
            <a:pPr>
              <a:spcBef>
                <a:spcPct val="50000"/>
              </a:spcBef>
            </a:pPr>
            <a:r>
              <a:rPr lang="en-US" dirty="0">
                <a:solidFill>
                  <a:schemeClr val="bg2"/>
                </a:solidFill>
              </a:rPr>
              <a:t>Your log image is kept on file for 6 months only. By both RAIR and OMNITRACS.</a:t>
            </a:r>
          </a:p>
          <a:p>
            <a:pPr>
              <a:spcBef>
                <a:spcPct val="50000"/>
              </a:spcBef>
            </a:pPr>
            <a:r>
              <a:rPr lang="en-US" dirty="0">
                <a:solidFill>
                  <a:schemeClr val="bg2"/>
                </a:solidFill>
              </a:rPr>
              <a:t>The driver is responsible for obtaining his/her own logs to keep on record for tax purposes. </a:t>
            </a:r>
          </a:p>
          <a:p>
            <a:pPr>
              <a:spcBef>
                <a:spcPct val="50000"/>
              </a:spcBef>
            </a:pPr>
            <a:endParaRPr lang="en-US" dirty="0">
              <a:solidFill>
                <a:schemeClr val="bg2"/>
              </a:solidFill>
            </a:endParaRPr>
          </a:p>
        </p:txBody>
      </p:sp>
      <p:sp>
        <p:nvSpPr>
          <p:cNvPr id="2" name="Rectangle 1"/>
          <p:cNvSpPr>
            <a:spLocks noChangeArrowheads="1"/>
          </p:cNvSpPr>
          <p:nvPr/>
        </p:nvSpPr>
        <p:spPr bwMode="auto">
          <a:xfrm>
            <a:off x="115888" y="3686175"/>
            <a:ext cx="5019783" cy="2322513"/>
          </a:xfrm>
          <a:prstGeom prst="rect">
            <a:avLst/>
          </a:prstGeom>
          <a:noFill/>
          <a:ln w="38100" algn="ctr">
            <a:solidFill>
              <a:srgbClr val="C00000"/>
            </a:solidFill>
            <a:round/>
            <a:headEnd type="none" w="sm" len="sm"/>
            <a:tailEnd type="none" w="sm" len="sm"/>
          </a:ln>
        </p:spPr>
        <p:txBody>
          <a:bodyPr/>
          <a:lstStyle/>
          <a:p>
            <a:endParaRPr lang="en-US" dirty="0"/>
          </a:p>
        </p:txBody>
      </p:sp>
      <p:sp>
        <p:nvSpPr>
          <p:cNvPr id="3" name="TextBox 2"/>
          <p:cNvSpPr txBox="1"/>
          <p:nvPr/>
        </p:nvSpPr>
        <p:spPr>
          <a:xfrm>
            <a:off x="269965" y="2447109"/>
            <a:ext cx="4720046" cy="1200329"/>
          </a:xfrm>
          <a:prstGeom prst="rect">
            <a:avLst/>
          </a:prstGeom>
          <a:solidFill>
            <a:schemeClr val="tx1"/>
          </a:solidFill>
        </p:spPr>
        <p:txBody>
          <a:bodyPr wrap="square" rtlCol="0">
            <a:spAutoFit/>
          </a:bodyPr>
          <a:lstStyle/>
          <a:p>
            <a:r>
              <a:rPr lang="en-US" dirty="0">
                <a:solidFill>
                  <a:srgbClr val="FF0000"/>
                </a:solidFill>
              </a:rPr>
              <a:t>It is the drivers responsibility to make sure 8 blank graphs are in your position. </a:t>
            </a:r>
          </a:p>
        </p:txBody>
      </p:sp>
      <p:pic>
        <p:nvPicPr>
          <p:cNvPr id="6" name="Picture 5"/>
          <p:cNvPicPr>
            <a:picLocks noChangeAspect="1"/>
          </p:cNvPicPr>
          <p:nvPr/>
        </p:nvPicPr>
        <p:blipFill>
          <a:blip r:embed="rId3"/>
          <a:stretch>
            <a:fillRect/>
          </a:stretch>
        </p:blipFill>
        <p:spPr>
          <a:xfrm>
            <a:off x="88595" y="3641159"/>
            <a:ext cx="7097000" cy="12565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1438">
                                            <p:txEl>
                                              <p:pRg st="0" end="0"/>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43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143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1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31813" y="0"/>
            <a:ext cx="8078787" cy="1143000"/>
          </a:xfrm>
        </p:spPr>
        <p:txBody>
          <a:bodyPr/>
          <a:lstStyle/>
          <a:p>
            <a:pPr algn="ctr" eaLnBrk="1" hangingPunct="1">
              <a:defRPr/>
            </a:pPr>
            <a:r>
              <a:rPr lang="en-US" dirty="0"/>
              <a:t>Driver’s Record of Duty Status</a:t>
            </a:r>
          </a:p>
        </p:txBody>
      </p:sp>
      <p:sp>
        <p:nvSpPr>
          <p:cNvPr id="173059" name="Rectangle 3"/>
          <p:cNvSpPr>
            <a:spLocks noGrp="1" noChangeArrowheads="1"/>
          </p:cNvSpPr>
          <p:nvPr>
            <p:ph type="body" idx="1"/>
          </p:nvPr>
        </p:nvSpPr>
        <p:spPr/>
        <p:txBody>
          <a:bodyPr/>
          <a:lstStyle/>
          <a:p>
            <a:pPr eaLnBrk="1" hangingPunct="1">
              <a:lnSpc>
                <a:spcPct val="80000"/>
              </a:lnSpc>
              <a:buClrTx/>
            </a:pPr>
            <a:r>
              <a:rPr lang="en-US" sz="2800" dirty="0">
                <a:solidFill>
                  <a:schemeClr val="bg2"/>
                </a:solidFill>
              </a:rPr>
              <a:t>100% of driver’s logs will be audited by date, time &amp; location for the following On Duty required entries:</a:t>
            </a:r>
          </a:p>
          <a:p>
            <a:pPr lvl="1" eaLnBrk="1" hangingPunct="1">
              <a:lnSpc>
                <a:spcPct val="90000"/>
              </a:lnSpc>
            </a:pPr>
            <a:r>
              <a:rPr lang="en-US" sz="2400" dirty="0">
                <a:solidFill>
                  <a:schemeClr val="bg2"/>
                </a:solidFill>
              </a:rPr>
              <a:t>Post / Pre-trip </a:t>
            </a:r>
            <a:r>
              <a:rPr lang="en-US" sz="2400" dirty="0">
                <a:solidFill>
                  <a:srgbClr val="FF0000"/>
                </a:solidFill>
              </a:rPr>
              <a:t>(Required at start of first driving period after any break of 10 hours or more. Must meet a minimum time of 15 minutes.)</a:t>
            </a:r>
            <a:endParaRPr lang="en-US" sz="2400" dirty="0">
              <a:solidFill>
                <a:schemeClr val="bg2"/>
              </a:solidFill>
            </a:endParaRPr>
          </a:p>
          <a:p>
            <a:pPr lvl="1" eaLnBrk="1" hangingPunct="1">
              <a:lnSpc>
                <a:spcPct val="90000"/>
              </a:lnSpc>
            </a:pPr>
            <a:r>
              <a:rPr lang="en-US" sz="2400" dirty="0">
                <a:solidFill>
                  <a:schemeClr val="bg2"/>
                </a:solidFill>
              </a:rPr>
              <a:t>Fuel</a:t>
            </a:r>
          </a:p>
          <a:p>
            <a:pPr lvl="1" eaLnBrk="1" hangingPunct="1">
              <a:lnSpc>
                <a:spcPct val="90000"/>
              </a:lnSpc>
            </a:pPr>
            <a:r>
              <a:rPr lang="en-US" sz="2400" dirty="0">
                <a:solidFill>
                  <a:schemeClr val="bg2"/>
                </a:solidFill>
              </a:rPr>
              <a:t>DOT Inspections</a:t>
            </a:r>
          </a:p>
          <a:p>
            <a:pPr lvl="1" eaLnBrk="1" hangingPunct="1">
              <a:lnSpc>
                <a:spcPct val="90000"/>
              </a:lnSpc>
            </a:pPr>
            <a:r>
              <a:rPr lang="en-US" sz="2400" dirty="0">
                <a:solidFill>
                  <a:schemeClr val="bg2"/>
                </a:solidFill>
              </a:rPr>
              <a:t>Accidents &amp; Damage Claims</a:t>
            </a:r>
          </a:p>
          <a:p>
            <a:pPr lvl="1" eaLnBrk="1" hangingPunct="1">
              <a:lnSpc>
                <a:spcPct val="90000"/>
              </a:lnSpc>
            </a:pPr>
            <a:r>
              <a:rPr lang="en-US" sz="2400" dirty="0">
                <a:solidFill>
                  <a:schemeClr val="bg2"/>
                </a:solidFill>
              </a:rPr>
              <a:t>Random &amp; Post Accident Alcohol and Drug Testing</a:t>
            </a:r>
          </a:p>
          <a:p>
            <a:pPr lvl="1" eaLnBrk="1" hangingPunct="1">
              <a:lnSpc>
                <a:spcPct val="90000"/>
              </a:lnSpc>
            </a:pPr>
            <a:endParaRPr lang="en-US" sz="24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horizontal)">
                                      <p:cBhvr>
                                        <p:cTn id="7" dur="500"/>
                                        <p:tgtEl>
                                          <p:spTgt spid="17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linds(horizontal)">
                                      <p:cBhvr>
                                        <p:cTn id="12" dur="500"/>
                                        <p:tgtEl>
                                          <p:spTgt spid="173059">
                                            <p:txEl>
                                              <p:pRg st="1" end="1"/>
                                            </p:txEl>
                                          </p:spTgt>
                                        </p:tgtEl>
                                      </p:cBhvr>
                                    </p:animEffect>
                                  </p:childTnLst>
                                </p:cTn>
                              </p:par>
                            </p:childTnLst>
                          </p:cTn>
                        </p:par>
                        <p:par>
                          <p:cTn id="13" fill="hold" nodeType="with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173059">
                                            <p:txEl>
                                              <p:pRg st="2" end="2"/>
                                            </p:txEl>
                                          </p:spTgt>
                                        </p:tgtEl>
                                        <p:attrNameLst>
                                          <p:attrName>style.visibility</p:attrName>
                                        </p:attrNameLst>
                                      </p:cBhvr>
                                      <p:to>
                                        <p:strVal val="visible"/>
                                      </p:to>
                                    </p:set>
                                    <p:animEffect transition="in" filter="blinds(horizontal)">
                                      <p:cBhvr>
                                        <p:cTn id="16" dur="500"/>
                                        <p:tgtEl>
                                          <p:spTgt spid="173059">
                                            <p:txEl>
                                              <p:pRg st="2" end="2"/>
                                            </p:txEl>
                                          </p:spTgt>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173059">
                                            <p:txEl>
                                              <p:pRg st="3" end="3"/>
                                            </p:txEl>
                                          </p:spTgt>
                                        </p:tgtEl>
                                        <p:attrNameLst>
                                          <p:attrName>style.visibility</p:attrName>
                                        </p:attrNameLst>
                                      </p:cBhvr>
                                      <p:to>
                                        <p:strVal val="visible"/>
                                      </p:to>
                                    </p:set>
                                    <p:animEffect transition="in" filter="blinds(horizontal)">
                                      <p:cBhvr>
                                        <p:cTn id="20" dur="500"/>
                                        <p:tgtEl>
                                          <p:spTgt spid="173059">
                                            <p:txEl>
                                              <p:pRg st="3" end="3"/>
                                            </p:txEl>
                                          </p:spTgt>
                                        </p:tgtEl>
                                      </p:cBhvr>
                                    </p:animEffect>
                                  </p:childTnLst>
                                </p:cTn>
                              </p:par>
                            </p:childTnLst>
                          </p:cTn>
                        </p:par>
                        <p:par>
                          <p:cTn id="21" fill="hold" nodeType="afterGroup">
                            <p:stCondLst>
                              <p:cond delay="1500"/>
                            </p:stCondLst>
                            <p:childTnLst>
                              <p:par>
                                <p:cTn id="22" presetID="3" presetClass="entr" presetSubtype="10" fill="hold" nodeType="afterEffect">
                                  <p:stCondLst>
                                    <p:cond delay="0"/>
                                  </p:stCondLst>
                                  <p:childTnLst>
                                    <p:set>
                                      <p:cBhvr>
                                        <p:cTn id="23" dur="1" fill="hold">
                                          <p:stCondLst>
                                            <p:cond delay="0"/>
                                          </p:stCondLst>
                                        </p:cTn>
                                        <p:tgtEl>
                                          <p:spTgt spid="173059">
                                            <p:txEl>
                                              <p:pRg st="4" end="4"/>
                                            </p:txEl>
                                          </p:spTgt>
                                        </p:tgtEl>
                                        <p:attrNameLst>
                                          <p:attrName>style.visibility</p:attrName>
                                        </p:attrNameLst>
                                      </p:cBhvr>
                                      <p:to>
                                        <p:strVal val="visible"/>
                                      </p:to>
                                    </p:set>
                                    <p:animEffect transition="in" filter="blinds(horizontal)">
                                      <p:cBhvr>
                                        <p:cTn id="24" dur="500"/>
                                        <p:tgtEl>
                                          <p:spTgt spid="173059">
                                            <p:txEl>
                                              <p:pRg st="4" end="4"/>
                                            </p:txEl>
                                          </p:spTgt>
                                        </p:tgtEl>
                                      </p:cBhvr>
                                    </p:animEffect>
                                  </p:childTnLst>
                                </p:cTn>
                              </p:par>
                            </p:childTnLst>
                          </p:cTn>
                        </p:par>
                        <p:par>
                          <p:cTn id="25" fill="hold" nodeType="afterGroup">
                            <p:stCondLst>
                              <p:cond delay="2000"/>
                            </p:stCondLst>
                            <p:childTnLst>
                              <p:par>
                                <p:cTn id="26" presetID="3" presetClass="entr" presetSubtype="10" fill="hold" nodeType="afterEffect">
                                  <p:stCondLst>
                                    <p:cond delay="0"/>
                                  </p:stCondLst>
                                  <p:childTnLst>
                                    <p:set>
                                      <p:cBhvr>
                                        <p:cTn id="27" dur="1" fill="hold">
                                          <p:stCondLst>
                                            <p:cond delay="0"/>
                                          </p:stCondLst>
                                        </p:cTn>
                                        <p:tgtEl>
                                          <p:spTgt spid="173059">
                                            <p:txEl>
                                              <p:pRg st="5" end="5"/>
                                            </p:txEl>
                                          </p:spTgt>
                                        </p:tgtEl>
                                        <p:attrNameLst>
                                          <p:attrName>style.visibility</p:attrName>
                                        </p:attrNameLst>
                                      </p:cBhvr>
                                      <p:to>
                                        <p:strVal val="visible"/>
                                      </p:to>
                                    </p:set>
                                    <p:animEffect transition="in" filter="blinds(horizontal)">
                                      <p:cBhvr>
                                        <p:cTn id="28" dur="500"/>
                                        <p:tgtEl>
                                          <p:spTgt spid="173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0"/>
            <a:ext cx="9144000" cy="766354"/>
          </a:xfrm>
        </p:spPr>
        <p:txBody>
          <a:bodyPr/>
          <a:lstStyle/>
          <a:p>
            <a:pPr algn="ctr" eaLnBrk="1" hangingPunct="1">
              <a:defRPr/>
            </a:pPr>
            <a:r>
              <a:rPr lang="en-US" dirty="0"/>
              <a:t>H.O.S. Alerts</a:t>
            </a:r>
          </a:p>
        </p:txBody>
      </p:sp>
      <p:sp>
        <p:nvSpPr>
          <p:cNvPr id="236547" name="Rectangle 3"/>
          <p:cNvSpPr>
            <a:spLocks noGrp="1" noChangeArrowheads="1"/>
          </p:cNvSpPr>
          <p:nvPr>
            <p:ph type="body" idx="1"/>
          </p:nvPr>
        </p:nvSpPr>
        <p:spPr>
          <a:xfrm>
            <a:off x="0" y="1028700"/>
            <a:ext cx="9144000" cy="4876800"/>
          </a:xfrm>
        </p:spPr>
        <p:txBody>
          <a:bodyPr/>
          <a:lstStyle/>
          <a:p>
            <a:pPr eaLnBrk="1" hangingPunct="1">
              <a:lnSpc>
                <a:spcPct val="80000"/>
              </a:lnSpc>
              <a:buClrTx/>
            </a:pPr>
            <a:endParaRPr lang="en-US" sz="2800" dirty="0">
              <a:solidFill>
                <a:schemeClr val="bg2"/>
              </a:solidFill>
            </a:endParaRPr>
          </a:p>
          <a:p>
            <a:pPr eaLnBrk="1" hangingPunct="1">
              <a:lnSpc>
                <a:spcPct val="80000"/>
              </a:lnSpc>
              <a:buClrTx/>
            </a:pPr>
            <a:r>
              <a:rPr lang="en-US" sz="2400" dirty="0">
                <a:solidFill>
                  <a:schemeClr val="bg2"/>
                </a:solidFill>
              </a:rPr>
              <a:t>The elog works with the ECM and GPS to notify Safety of H.O.S. violations.</a:t>
            </a:r>
          </a:p>
          <a:p>
            <a:pPr eaLnBrk="1" hangingPunct="1">
              <a:lnSpc>
                <a:spcPct val="80000"/>
              </a:lnSpc>
              <a:buClrTx/>
            </a:pPr>
            <a:r>
              <a:rPr lang="en-US" sz="2400" dirty="0">
                <a:solidFill>
                  <a:schemeClr val="bg2"/>
                </a:solidFill>
              </a:rPr>
              <a:t>If no violation is found or driver has properly noted why he/she was forced into violation. The driver will NOT be contacted.</a:t>
            </a:r>
          </a:p>
          <a:p>
            <a:pPr eaLnBrk="1" hangingPunct="1">
              <a:lnSpc>
                <a:spcPct val="80000"/>
              </a:lnSpc>
              <a:buClrTx/>
            </a:pPr>
            <a:r>
              <a:rPr lang="en-US" sz="2400" dirty="0">
                <a:solidFill>
                  <a:schemeClr val="bg2"/>
                </a:solidFill>
              </a:rPr>
              <a:t>If a violation is found the driver will be instructed to shut down and contact safety immediately.</a:t>
            </a:r>
          </a:p>
          <a:p>
            <a:pPr eaLnBrk="1" hangingPunct="1">
              <a:lnSpc>
                <a:spcPct val="80000"/>
              </a:lnSpc>
              <a:buClrTx/>
            </a:pPr>
            <a:r>
              <a:rPr lang="en-US" sz="2400" dirty="0">
                <a:solidFill>
                  <a:schemeClr val="bg2"/>
                </a:solidFill>
              </a:rPr>
              <a:t>At this time the driver will be counseled: to include, instruction on what break to take to make him/her legal to drive again, 1 safety point issued at a minimum.</a:t>
            </a:r>
          </a:p>
          <a:p>
            <a:pPr eaLnBrk="1" hangingPunct="1">
              <a:lnSpc>
                <a:spcPct val="80000"/>
              </a:lnSpc>
              <a:buClrTx/>
            </a:pPr>
            <a:r>
              <a:rPr lang="en-US" sz="2400" dirty="0">
                <a:solidFill>
                  <a:schemeClr val="bg2"/>
                </a:solidFill>
              </a:rPr>
              <a:t>For serious and willful disregard of rules and regulations the driver will be subject to further disciplinary action up to and </a:t>
            </a:r>
            <a:r>
              <a:rPr lang="en-US" sz="2400">
                <a:solidFill>
                  <a:schemeClr val="bg2"/>
                </a:solidFill>
              </a:rPr>
              <a:t>including DISQUALIFICATION.</a:t>
            </a:r>
            <a:endParaRPr lang="en-US" sz="2400" dirty="0">
              <a:solidFill>
                <a:schemeClr val="bg2"/>
              </a:solidFill>
            </a:endParaRPr>
          </a:p>
          <a:p>
            <a:pPr eaLnBrk="1" hangingPunct="1">
              <a:lnSpc>
                <a:spcPct val="80000"/>
              </a:lnSpc>
              <a:buSzTx/>
            </a:pPr>
            <a:endParaRPr lang="en-US" sz="24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dirty="0"/>
              <a:t>LOG VIOLATIONS</a:t>
            </a:r>
          </a:p>
        </p:txBody>
      </p:sp>
      <p:sp>
        <p:nvSpPr>
          <p:cNvPr id="138243" name="Rectangle 3"/>
          <p:cNvSpPr>
            <a:spLocks noGrp="1" noChangeArrowheads="1"/>
          </p:cNvSpPr>
          <p:nvPr>
            <p:ph type="body" idx="1"/>
          </p:nvPr>
        </p:nvSpPr>
        <p:spPr>
          <a:xfrm>
            <a:off x="684213" y="1981200"/>
            <a:ext cx="7772400" cy="1319349"/>
          </a:xfrm>
        </p:spPr>
        <p:txBody>
          <a:bodyPr/>
          <a:lstStyle/>
          <a:p>
            <a:pPr eaLnBrk="1" hangingPunct="1">
              <a:buClrTx/>
            </a:pPr>
            <a:r>
              <a:rPr lang="en-US" dirty="0">
                <a:solidFill>
                  <a:schemeClr val="bg2"/>
                </a:solidFill>
              </a:rPr>
              <a:t>Hours of Service</a:t>
            </a:r>
          </a:p>
          <a:p>
            <a:pPr eaLnBrk="1" hangingPunct="1">
              <a:buClrTx/>
            </a:pPr>
            <a:r>
              <a:rPr lang="en-US" dirty="0">
                <a:solidFill>
                  <a:schemeClr val="bg2"/>
                </a:solidFill>
              </a:rPr>
              <a:t>Falsification</a:t>
            </a:r>
          </a:p>
        </p:txBody>
      </p:sp>
      <p:sp>
        <p:nvSpPr>
          <p:cNvPr id="2" name="TextBox 1"/>
          <p:cNvSpPr txBox="1"/>
          <p:nvPr/>
        </p:nvSpPr>
        <p:spPr>
          <a:xfrm>
            <a:off x="0" y="3544627"/>
            <a:ext cx="9144000" cy="2308324"/>
          </a:xfrm>
          <a:prstGeom prst="rect">
            <a:avLst/>
          </a:prstGeom>
          <a:noFill/>
        </p:spPr>
        <p:txBody>
          <a:bodyPr wrap="square" rtlCol="0">
            <a:spAutoFit/>
          </a:bodyPr>
          <a:lstStyle/>
          <a:p>
            <a:br>
              <a:rPr lang="en-US" dirty="0">
                <a:solidFill>
                  <a:srgbClr val="FF0000"/>
                </a:solidFill>
              </a:rPr>
            </a:br>
            <a:r>
              <a:rPr lang="en-US" dirty="0">
                <a:solidFill>
                  <a:srgbClr val="FF0000"/>
                </a:solidFill>
              </a:rPr>
              <a:t>The #1 reason for receiving these violations is poor trip planning on the drivers part.</a:t>
            </a:r>
          </a:p>
          <a:p>
            <a:r>
              <a:rPr lang="en-US" dirty="0">
                <a:solidFill>
                  <a:srgbClr val="FF0000"/>
                </a:solidFill>
              </a:rPr>
              <a:t>The 2</a:t>
            </a:r>
            <a:r>
              <a:rPr lang="en-US" baseline="30000" dirty="0">
                <a:solidFill>
                  <a:srgbClr val="FF0000"/>
                </a:solidFill>
              </a:rPr>
              <a:t>nd</a:t>
            </a:r>
            <a:r>
              <a:rPr lang="en-US" dirty="0">
                <a:solidFill>
                  <a:srgbClr val="FF0000"/>
                </a:solidFill>
              </a:rPr>
              <a:t>  reason is not reading/listening to what the unit is telling you and continue to drive.</a:t>
            </a:r>
          </a:p>
          <a:p>
            <a:r>
              <a:rPr lang="en-US" dirty="0">
                <a:solidFill>
                  <a:srgbClr val="FF0000"/>
                </a:solidFill>
              </a:rPr>
              <a:t>The 3</a:t>
            </a:r>
            <a:r>
              <a:rPr lang="en-US" baseline="30000" dirty="0">
                <a:solidFill>
                  <a:srgbClr val="FF0000"/>
                </a:solidFill>
              </a:rPr>
              <a:t>rd</a:t>
            </a:r>
            <a:r>
              <a:rPr lang="en-US" dirty="0">
                <a:solidFill>
                  <a:srgbClr val="FF0000"/>
                </a:solidFill>
              </a:rPr>
              <a:t> reason is not being able to edit your </a:t>
            </a:r>
            <a:r>
              <a:rPr lang="en-US" b="1" u="sng" dirty="0">
                <a:solidFill>
                  <a:srgbClr val="FF0000"/>
                </a:solidFill>
              </a:rPr>
              <a:t>OWN</a:t>
            </a:r>
            <a:r>
              <a:rPr lang="en-US" dirty="0">
                <a:solidFill>
                  <a:srgbClr val="FF0000"/>
                </a:solidFill>
              </a:rPr>
              <a:t> logs.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dirty="0"/>
              <a:t>Hours of Service</a:t>
            </a:r>
          </a:p>
        </p:txBody>
      </p:sp>
      <p:sp>
        <p:nvSpPr>
          <p:cNvPr id="139267" name="Rectangle 3"/>
          <p:cNvSpPr>
            <a:spLocks noGrp="1" noChangeArrowheads="1"/>
          </p:cNvSpPr>
          <p:nvPr>
            <p:ph type="body" idx="1"/>
          </p:nvPr>
        </p:nvSpPr>
        <p:spPr>
          <a:xfrm>
            <a:off x="684213" y="1981200"/>
            <a:ext cx="7772400" cy="4567646"/>
          </a:xfrm>
        </p:spPr>
        <p:txBody>
          <a:bodyPr/>
          <a:lstStyle/>
          <a:p>
            <a:pPr eaLnBrk="1" hangingPunct="1">
              <a:buClrTx/>
            </a:pPr>
            <a:r>
              <a:rPr lang="en-US" dirty="0">
                <a:solidFill>
                  <a:schemeClr val="bg2"/>
                </a:solidFill>
              </a:rPr>
              <a:t>8 Hour Rule</a:t>
            </a:r>
          </a:p>
          <a:p>
            <a:pPr eaLnBrk="1" hangingPunct="1">
              <a:buClrTx/>
            </a:pPr>
            <a:r>
              <a:rPr lang="en-US" dirty="0">
                <a:solidFill>
                  <a:schemeClr val="bg2"/>
                </a:solidFill>
              </a:rPr>
              <a:t>11 Hour Rule</a:t>
            </a:r>
          </a:p>
          <a:p>
            <a:pPr eaLnBrk="1" hangingPunct="1">
              <a:buClrTx/>
            </a:pPr>
            <a:r>
              <a:rPr lang="en-US" dirty="0">
                <a:solidFill>
                  <a:schemeClr val="bg2"/>
                </a:solidFill>
              </a:rPr>
              <a:t>14 Hour Rule</a:t>
            </a:r>
          </a:p>
          <a:p>
            <a:pPr eaLnBrk="1" hangingPunct="1">
              <a:buClrTx/>
            </a:pPr>
            <a:r>
              <a:rPr lang="en-US" dirty="0">
                <a:solidFill>
                  <a:schemeClr val="bg2"/>
                </a:solidFill>
              </a:rPr>
              <a:t>70 Hour Rule</a:t>
            </a:r>
          </a:p>
          <a:p>
            <a:pPr eaLnBrk="1" hangingPunct="1">
              <a:buFont typeface="Wingdings" pitchFamily="2" charset="2"/>
              <a:buNone/>
            </a:pPr>
            <a:endParaRPr lang="en-US" dirty="0">
              <a:solidFill>
                <a:schemeClr val="bg2"/>
              </a:solidFill>
            </a:endParaRPr>
          </a:p>
          <a:p>
            <a:pPr eaLnBrk="1" hangingPunct="1">
              <a:buNone/>
            </a:pPr>
            <a:r>
              <a:rPr lang="en-US" dirty="0">
                <a:solidFill>
                  <a:schemeClr val="bg2"/>
                </a:solidFill>
              </a:rPr>
              <a:t>   2 or more violations in a 30 day period will result in the driver being moved up 1 level in our  Enforcement of FMCSA Part 395 HOS.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546427" y="434236"/>
            <a:ext cx="8078787" cy="1143000"/>
          </a:xfrm>
        </p:spPr>
        <p:txBody>
          <a:bodyPr/>
          <a:lstStyle/>
          <a:p>
            <a:pPr eaLnBrk="1" hangingPunct="1">
              <a:defRPr/>
            </a:pPr>
            <a:r>
              <a:rPr lang="en-US" dirty="0"/>
              <a:t>Falsification</a:t>
            </a:r>
          </a:p>
        </p:txBody>
      </p:sp>
      <p:sp>
        <p:nvSpPr>
          <p:cNvPr id="140291" name="Rectangle 3"/>
          <p:cNvSpPr>
            <a:spLocks noGrp="1" noChangeArrowheads="1"/>
          </p:cNvSpPr>
          <p:nvPr>
            <p:ph type="body" idx="1"/>
          </p:nvPr>
        </p:nvSpPr>
        <p:spPr>
          <a:xfrm>
            <a:off x="676405" y="1580366"/>
            <a:ext cx="7755156" cy="5003314"/>
          </a:xfrm>
        </p:spPr>
        <p:txBody>
          <a:bodyPr/>
          <a:lstStyle/>
          <a:p>
            <a:pPr eaLnBrk="1" hangingPunct="1">
              <a:lnSpc>
                <a:spcPct val="80000"/>
              </a:lnSpc>
              <a:buClrTx/>
            </a:pPr>
            <a:r>
              <a:rPr lang="en-US" dirty="0">
                <a:solidFill>
                  <a:schemeClr val="bg2"/>
                </a:solidFill>
              </a:rPr>
              <a:t>Pre-Trips</a:t>
            </a:r>
          </a:p>
          <a:p>
            <a:pPr eaLnBrk="1" hangingPunct="1">
              <a:lnSpc>
                <a:spcPct val="80000"/>
              </a:lnSpc>
              <a:buClrTx/>
            </a:pPr>
            <a:r>
              <a:rPr lang="en-US" dirty="0">
                <a:solidFill>
                  <a:schemeClr val="bg2"/>
                </a:solidFill>
              </a:rPr>
              <a:t>Fuel Stops</a:t>
            </a:r>
          </a:p>
          <a:p>
            <a:pPr marL="0" indent="0" eaLnBrk="1" hangingPunct="1">
              <a:lnSpc>
                <a:spcPct val="80000"/>
              </a:lnSpc>
              <a:buNone/>
            </a:pPr>
            <a:endParaRPr lang="en-US" dirty="0">
              <a:solidFill>
                <a:schemeClr val="bg2"/>
              </a:solidFill>
            </a:endParaRPr>
          </a:p>
          <a:p>
            <a:pPr eaLnBrk="1" hangingPunct="1">
              <a:lnSpc>
                <a:spcPct val="80000"/>
              </a:lnSpc>
              <a:buNone/>
            </a:pPr>
            <a:r>
              <a:rPr lang="en-US" dirty="0">
                <a:solidFill>
                  <a:schemeClr val="bg2"/>
                </a:solidFill>
              </a:rPr>
              <a:t>   Failure to log 5 or more within a 30 day period at the correct time &amp; date will result in driver being moved up 1 level in our Enforcement of FMCSA Part 395 HOS.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546427" y="434236"/>
            <a:ext cx="8078787" cy="1143000"/>
          </a:xfrm>
        </p:spPr>
        <p:txBody>
          <a:bodyPr/>
          <a:lstStyle/>
          <a:p>
            <a:pPr eaLnBrk="1" hangingPunct="1">
              <a:defRPr/>
            </a:pPr>
            <a:r>
              <a:rPr lang="en-US" dirty="0"/>
              <a:t>Falsification</a:t>
            </a:r>
          </a:p>
        </p:txBody>
      </p:sp>
      <p:sp>
        <p:nvSpPr>
          <p:cNvPr id="140291" name="Rectangle 3"/>
          <p:cNvSpPr>
            <a:spLocks noGrp="1" noChangeArrowheads="1"/>
          </p:cNvSpPr>
          <p:nvPr>
            <p:ph type="body" idx="1"/>
          </p:nvPr>
        </p:nvSpPr>
        <p:spPr>
          <a:xfrm>
            <a:off x="676405" y="1580366"/>
            <a:ext cx="7755156" cy="5003314"/>
          </a:xfrm>
        </p:spPr>
        <p:txBody>
          <a:bodyPr/>
          <a:lstStyle/>
          <a:p>
            <a:pPr eaLnBrk="1" hangingPunct="1">
              <a:lnSpc>
                <a:spcPct val="80000"/>
              </a:lnSpc>
              <a:buClrTx/>
            </a:pPr>
            <a:endParaRPr lang="en-US" dirty="0">
              <a:solidFill>
                <a:schemeClr val="bg2"/>
              </a:solidFill>
            </a:endParaRPr>
          </a:p>
          <a:p>
            <a:pPr eaLnBrk="1" hangingPunct="1">
              <a:lnSpc>
                <a:spcPct val="80000"/>
              </a:lnSpc>
              <a:buClrTx/>
            </a:pPr>
            <a:endParaRPr lang="en-US" dirty="0">
              <a:solidFill>
                <a:schemeClr val="bg2"/>
              </a:solidFill>
            </a:endParaRPr>
          </a:p>
          <a:p>
            <a:pPr eaLnBrk="1" hangingPunct="1">
              <a:lnSpc>
                <a:spcPct val="80000"/>
              </a:lnSpc>
              <a:buClrTx/>
            </a:pPr>
            <a:r>
              <a:rPr lang="en-US" dirty="0">
                <a:solidFill>
                  <a:schemeClr val="bg2"/>
                </a:solidFill>
              </a:rPr>
              <a:t>Dot Inspections</a:t>
            </a:r>
          </a:p>
          <a:p>
            <a:pPr eaLnBrk="1" hangingPunct="1">
              <a:lnSpc>
                <a:spcPct val="80000"/>
              </a:lnSpc>
              <a:buClrTx/>
            </a:pPr>
            <a:r>
              <a:rPr lang="en-US" dirty="0">
                <a:solidFill>
                  <a:schemeClr val="bg2"/>
                </a:solidFill>
              </a:rPr>
              <a:t>Accidents</a:t>
            </a:r>
          </a:p>
          <a:p>
            <a:pPr eaLnBrk="1" hangingPunct="1">
              <a:lnSpc>
                <a:spcPct val="80000"/>
              </a:lnSpc>
              <a:buClrTx/>
            </a:pPr>
            <a:r>
              <a:rPr lang="en-US" dirty="0">
                <a:solidFill>
                  <a:schemeClr val="bg2"/>
                </a:solidFill>
              </a:rPr>
              <a:t>Alcohol &amp; Drug Testing</a:t>
            </a:r>
          </a:p>
          <a:p>
            <a:pPr marL="0" indent="0" eaLnBrk="1" hangingPunct="1">
              <a:lnSpc>
                <a:spcPct val="80000"/>
              </a:lnSpc>
              <a:buNone/>
            </a:pPr>
            <a:endParaRPr lang="en-US" dirty="0">
              <a:solidFill>
                <a:schemeClr val="bg2"/>
              </a:solidFill>
            </a:endParaRPr>
          </a:p>
          <a:p>
            <a:pPr eaLnBrk="1" hangingPunct="1">
              <a:lnSpc>
                <a:spcPct val="80000"/>
              </a:lnSpc>
              <a:buNone/>
            </a:pPr>
            <a:r>
              <a:rPr lang="en-US" dirty="0">
                <a:solidFill>
                  <a:schemeClr val="bg2"/>
                </a:solidFill>
              </a:rPr>
              <a:t>   Failure to log 1 or more within a 30 day period at the correct time &amp; date will result in driver being moved up 1 level in our Enforcement of FMCSA Part 395 HOS.</a:t>
            </a:r>
          </a:p>
        </p:txBody>
      </p:sp>
    </p:spTree>
    <p:extLst>
      <p:ext uri="{BB962C8B-B14F-4D97-AF65-F5344CB8AC3E}">
        <p14:creationId xmlns:p14="http://schemas.microsoft.com/office/powerpoint/2010/main" val="32643112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1813" y="0"/>
            <a:ext cx="8078787" cy="853440"/>
          </a:xfrm>
        </p:spPr>
        <p:txBody>
          <a:bodyPr/>
          <a:lstStyle/>
          <a:p>
            <a:pPr algn="ctr" eaLnBrk="1" hangingPunct="1">
              <a:defRPr/>
            </a:pPr>
            <a:r>
              <a:rPr lang="en-US" dirty="0"/>
              <a:t>Driving Rules</a:t>
            </a:r>
          </a:p>
        </p:txBody>
      </p:sp>
      <p:sp>
        <p:nvSpPr>
          <p:cNvPr id="8197" name="Rectangle 5"/>
          <p:cNvSpPr>
            <a:spLocks noGrp="1" noChangeArrowheads="1"/>
          </p:cNvSpPr>
          <p:nvPr>
            <p:ph type="body" idx="1"/>
          </p:nvPr>
        </p:nvSpPr>
        <p:spPr>
          <a:xfrm>
            <a:off x="685800" y="952523"/>
            <a:ext cx="7772400" cy="5282814"/>
          </a:xfrm>
        </p:spPr>
        <p:txBody>
          <a:bodyPr/>
          <a:lstStyle/>
          <a:p>
            <a:pPr eaLnBrk="1" hangingPunct="1">
              <a:buClrTx/>
              <a:defRPr/>
            </a:pPr>
            <a:r>
              <a:rPr lang="en-US" sz="2800" dirty="0">
                <a:solidFill>
                  <a:schemeClr val="bg2"/>
                </a:solidFill>
              </a:rPr>
              <a:t>8 Hour Rule – No driver shall </a:t>
            </a:r>
            <a:r>
              <a:rPr lang="en-US" sz="2800" b="1" u="sng" dirty="0">
                <a:solidFill>
                  <a:schemeClr val="bg2"/>
                </a:solidFill>
              </a:rPr>
              <a:t>drive</a:t>
            </a:r>
            <a:r>
              <a:rPr lang="en-US" sz="2800" dirty="0">
                <a:solidFill>
                  <a:schemeClr val="bg2"/>
                </a:solidFill>
              </a:rPr>
              <a:t> after driving for 8 hours without taking a 30 minute break.</a:t>
            </a:r>
          </a:p>
          <a:p>
            <a:pPr lvl="1" eaLnBrk="1" hangingPunct="1">
              <a:buClrTx/>
              <a:defRPr/>
            </a:pPr>
            <a:r>
              <a:rPr lang="en-US" sz="2400" dirty="0">
                <a:solidFill>
                  <a:schemeClr val="bg2"/>
                </a:solidFill>
              </a:rPr>
              <a:t>Driver may remain on duty (not driving) for their breaks.</a:t>
            </a:r>
          </a:p>
          <a:p>
            <a:pPr eaLnBrk="1" hangingPunct="1">
              <a:buClrTx/>
              <a:defRPr/>
            </a:pPr>
            <a:r>
              <a:rPr lang="en-US" sz="2800" dirty="0">
                <a:solidFill>
                  <a:schemeClr val="bg2"/>
                </a:solidFill>
              </a:rPr>
              <a:t>11 Hour Rule – No driver shall </a:t>
            </a:r>
            <a:r>
              <a:rPr lang="en-US" sz="2800" b="1" u="sng" dirty="0">
                <a:solidFill>
                  <a:schemeClr val="bg2"/>
                </a:solidFill>
              </a:rPr>
              <a:t>drive</a:t>
            </a:r>
            <a:r>
              <a:rPr lang="en-US" sz="2800" dirty="0">
                <a:solidFill>
                  <a:schemeClr val="bg2"/>
                </a:solidFill>
              </a:rPr>
              <a:t> more than 11 hours total following at least 10 consecutive hours off duty.</a:t>
            </a:r>
          </a:p>
          <a:p>
            <a:pPr eaLnBrk="1" hangingPunct="1">
              <a:buClrTx/>
              <a:defRPr/>
            </a:pPr>
            <a:r>
              <a:rPr lang="en-US" sz="2800" dirty="0">
                <a:solidFill>
                  <a:schemeClr val="bg2"/>
                </a:solidFill>
              </a:rPr>
              <a:t>14 Hour Rule – No driver shall </a:t>
            </a:r>
            <a:r>
              <a:rPr lang="en-US" sz="2800" b="1" u="sng" dirty="0">
                <a:solidFill>
                  <a:schemeClr val="bg2"/>
                </a:solidFill>
              </a:rPr>
              <a:t>drive</a:t>
            </a:r>
            <a:r>
              <a:rPr lang="en-US" sz="2800" dirty="0">
                <a:solidFill>
                  <a:schemeClr val="bg2"/>
                </a:solidFill>
              </a:rPr>
              <a:t> after having been On-Duty 14 hours following 10 consecutive hours off duty.</a:t>
            </a:r>
          </a:p>
          <a:p>
            <a:pPr eaLnBrk="1" hangingPunct="1">
              <a:buClrTx/>
              <a:defRPr/>
            </a:pPr>
            <a:r>
              <a:rPr lang="en-US" sz="2800" dirty="0">
                <a:solidFill>
                  <a:schemeClr val="bg2"/>
                </a:solidFill>
              </a:rPr>
              <a:t>70 Hour Rule – No driver shall </a:t>
            </a:r>
            <a:r>
              <a:rPr lang="en-US" sz="2800" b="1" u="sng" dirty="0">
                <a:solidFill>
                  <a:schemeClr val="bg2"/>
                </a:solidFill>
              </a:rPr>
              <a:t>drive</a:t>
            </a:r>
            <a:r>
              <a:rPr lang="en-US" sz="2800" dirty="0">
                <a:solidFill>
                  <a:schemeClr val="bg2"/>
                </a:solidFill>
              </a:rPr>
              <a:t> after having been On-Duty 70 hours in any 8 consecutive day period.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anim calcmode="lin" valueType="num">
                                      <p:cBhvr additive="base">
                                        <p:cTn id="11"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197">
                                            <p:txEl>
                                              <p:pRg st="2" end="2"/>
                                            </p:txEl>
                                          </p:spTgt>
                                        </p:tgtEl>
                                        <p:attrNameLst>
                                          <p:attrName>style.visibility</p:attrName>
                                        </p:attrNameLst>
                                      </p:cBhvr>
                                      <p:to>
                                        <p:strVal val="visible"/>
                                      </p:to>
                                    </p:set>
                                    <p:anim calcmode="lin" valueType="num">
                                      <p:cBhvr additive="base">
                                        <p:cTn id="16" dur="10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with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8197">
                                            <p:txEl>
                                              <p:pRg st="3" end="3"/>
                                            </p:txEl>
                                          </p:spTgt>
                                        </p:tgtEl>
                                        <p:attrNameLst>
                                          <p:attrName>style.visibility</p:attrName>
                                        </p:attrNameLst>
                                      </p:cBhvr>
                                      <p:to>
                                        <p:strVal val="visible"/>
                                      </p:to>
                                    </p:set>
                                    <p:anim calcmode="lin" valueType="num">
                                      <p:cBhvr additive="base">
                                        <p:cTn id="21" dur="10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withGroup">
                            <p:stCondLst>
                              <p:cond delay="2500"/>
                            </p:stCondLst>
                            <p:childTnLst>
                              <p:par>
                                <p:cTn id="24" presetID="2" presetClass="entr" presetSubtype="4" fill="hold" nodeType="afterEffect">
                                  <p:stCondLst>
                                    <p:cond delay="0"/>
                                  </p:stCondLst>
                                  <p:childTnLst>
                                    <p:set>
                                      <p:cBhvr>
                                        <p:cTn id="25" dur="1" fill="hold">
                                          <p:stCondLst>
                                            <p:cond delay="0"/>
                                          </p:stCondLst>
                                        </p:cTn>
                                        <p:tgtEl>
                                          <p:spTgt spid="8197">
                                            <p:txEl>
                                              <p:pRg st="4" end="4"/>
                                            </p:txEl>
                                          </p:spTgt>
                                        </p:tgtEl>
                                        <p:attrNameLst>
                                          <p:attrName>style.visibility</p:attrName>
                                        </p:attrNameLst>
                                      </p:cBhvr>
                                      <p:to>
                                        <p:strVal val="visible"/>
                                      </p:to>
                                    </p:set>
                                    <p:anim calcmode="lin" valueType="num">
                                      <p:cBhvr additive="base">
                                        <p:cTn id="26" dur="10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ctr" eaLnBrk="1" hangingPunct="1">
              <a:defRPr/>
            </a:pPr>
            <a:r>
              <a:rPr lang="en-US" dirty="0"/>
              <a:t>ELD Form &amp; Manner</a:t>
            </a:r>
          </a:p>
        </p:txBody>
      </p:sp>
      <p:sp>
        <p:nvSpPr>
          <p:cNvPr id="144387" name="Rectangle 3"/>
          <p:cNvSpPr>
            <a:spLocks noGrp="1" noChangeArrowheads="1"/>
          </p:cNvSpPr>
          <p:nvPr>
            <p:ph type="body" idx="1"/>
          </p:nvPr>
        </p:nvSpPr>
        <p:spPr>
          <a:xfrm>
            <a:off x="684213" y="1981200"/>
            <a:ext cx="7772400" cy="2608217"/>
          </a:xfrm>
        </p:spPr>
        <p:txBody>
          <a:bodyPr/>
          <a:lstStyle/>
          <a:p>
            <a:pPr eaLnBrk="1" hangingPunct="1">
              <a:buNone/>
            </a:pPr>
            <a:r>
              <a:rPr lang="en-US" dirty="0">
                <a:solidFill>
                  <a:schemeClr val="bg2"/>
                </a:solidFill>
              </a:rPr>
              <a:t>Form &amp; Manner can only occur when you enter the wrong info or it is missing:</a:t>
            </a:r>
          </a:p>
          <a:p>
            <a:pPr lvl="1" eaLnBrk="1" hangingPunct="1"/>
            <a:r>
              <a:rPr lang="en-US" dirty="0">
                <a:solidFill>
                  <a:schemeClr val="bg2"/>
                </a:solidFill>
              </a:rPr>
              <a:t>Load ID #</a:t>
            </a:r>
          </a:p>
          <a:p>
            <a:pPr lvl="1" eaLnBrk="1" hangingPunct="1"/>
            <a:r>
              <a:rPr lang="en-US" dirty="0">
                <a:solidFill>
                  <a:schemeClr val="bg2"/>
                </a:solidFill>
              </a:rPr>
              <a:t>BOL #</a:t>
            </a:r>
          </a:p>
          <a:p>
            <a:pPr lvl="1" eaLnBrk="1" hangingPunct="1"/>
            <a:r>
              <a:rPr lang="en-US" dirty="0">
                <a:solidFill>
                  <a:schemeClr val="bg2"/>
                </a:solidFill>
              </a:rPr>
              <a:t>Trailer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532606" y="261257"/>
            <a:ext cx="8078787" cy="1143000"/>
          </a:xfrm>
        </p:spPr>
        <p:txBody>
          <a:bodyPr/>
          <a:lstStyle/>
          <a:p>
            <a:pPr algn="ctr" eaLnBrk="1" hangingPunct="1">
              <a:defRPr/>
            </a:pPr>
            <a:r>
              <a:rPr lang="en-US" dirty="0"/>
              <a:t>ELD Daily Certification Requirement</a:t>
            </a:r>
          </a:p>
        </p:txBody>
      </p:sp>
      <p:sp>
        <p:nvSpPr>
          <p:cNvPr id="224259" name="Rectangle 3"/>
          <p:cNvSpPr>
            <a:spLocks noGrp="1" noChangeArrowheads="1"/>
          </p:cNvSpPr>
          <p:nvPr>
            <p:ph type="body" idx="1"/>
          </p:nvPr>
        </p:nvSpPr>
        <p:spPr/>
        <p:txBody>
          <a:bodyPr/>
          <a:lstStyle/>
          <a:p>
            <a:pPr eaLnBrk="1" hangingPunct="1">
              <a:buClrTx/>
              <a:defRPr/>
            </a:pPr>
            <a:r>
              <a:rPr lang="en-US" dirty="0">
                <a:solidFill>
                  <a:schemeClr val="bg2"/>
                </a:solidFill>
              </a:rPr>
              <a:t>Keep your logs Certified to with in 24 hours of current date and time.</a:t>
            </a:r>
          </a:p>
          <a:p>
            <a:pPr eaLnBrk="1" hangingPunct="1">
              <a:buClrTx/>
              <a:defRPr/>
            </a:pPr>
            <a:r>
              <a:rPr lang="en-US" dirty="0">
                <a:solidFill>
                  <a:schemeClr val="bg2"/>
                </a:solidFill>
              </a:rPr>
              <a:t>This will prevent the device from restricting your ability to start work or edit the ELD.</a:t>
            </a:r>
          </a:p>
        </p:txBody>
      </p:sp>
    </p:spTree>
    <p:extLst>
      <p:ext uri="{BB962C8B-B14F-4D97-AF65-F5344CB8AC3E}">
        <p14:creationId xmlns:p14="http://schemas.microsoft.com/office/powerpoint/2010/main" val="27097302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532606" y="261257"/>
            <a:ext cx="8078787" cy="1143000"/>
          </a:xfrm>
        </p:spPr>
        <p:txBody>
          <a:bodyPr/>
          <a:lstStyle/>
          <a:p>
            <a:pPr algn="ctr" eaLnBrk="1" hangingPunct="1">
              <a:defRPr/>
            </a:pPr>
            <a:r>
              <a:rPr lang="en-US" dirty="0"/>
              <a:t>HOS Violations Continued</a:t>
            </a:r>
          </a:p>
        </p:txBody>
      </p:sp>
      <p:sp>
        <p:nvSpPr>
          <p:cNvPr id="224259" name="Rectangle 3"/>
          <p:cNvSpPr>
            <a:spLocks noGrp="1" noChangeArrowheads="1"/>
          </p:cNvSpPr>
          <p:nvPr>
            <p:ph type="body" idx="1"/>
          </p:nvPr>
        </p:nvSpPr>
        <p:spPr/>
        <p:txBody>
          <a:bodyPr/>
          <a:lstStyle/>
          <a:p>
            <a:pPr eaLnBrk="1" hangingPunct="1">
              <a:buClrTx/>
              <a:defRPr/>
            </a:pPr>
            <a:r>
              <a:rPr lang="en-US" dirty="0">
                <a:solidFill>
                  <a:schemeClr val="bg2"/>
                </a:solidFill>
              </a:rPr>
              <a:t>For serious and willful disregard for rules, regulations, and FMCSA part 395 HOS, the driver </a:t>
            </a:r>
            <a:r>
              <a:rPr lang="en-US" b="1" u="sng" dirty="0">
                <a:solidFill>
                  <a:schemeClr val="bg2"/>
                </a:solidFill>
              </a:rPr>
              <a:t>may</a:t>
            </a:r>
            <a:r>
              <a:rPr lang="en-US" dirty="0">
                <a:solidFill>
                  <a:schemeClr val="bg2"/>
                </a:solidFill>
              </a:rPr>
              <a:t> be required to sign a Letter Of Commitment (company driver) or a Notice of Contract Violation (I/C).</a:t>
            </a:r>
          </a:p>
          <a:p>
            <a:pPr eaLnBrk="1" hangingPunct="1">
              <a:buClrTx/>
              <a:defRPr/>
            </a:pPr>
            <a:r>
              <a:rPr lang="en-US" dirty="0">
                <a:solidFill>
                  <a:schemeClr val="bg2"/>
                </a:solidFill>
              </a:rPr>
              <a:t>Or the driver </a:t>
            </a:r>
            <a:r>
              <a:rPr lang="en-US" b="1" u="sng" dirty="0">
                <a:solidFill>
                  <a:schemeClr val="bg2"/>
                </a:solidFill>
              </a:rPr>
              <a:t>may</a:t>
            </a:r>
            <a:r>
              <a:rPr lang="en-US" dirty="0">
                <a:solidFill>
                  <a:schemeClr val="bg2"/>
                </a:solidFill>
              </a:rPr>
              <a:t> be Disqualified immediately.</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2606" y="800100"/>
            <a:ext cx="8078787" cy="5257800"/>
          </a:xfrm>
        </p:spPr>
        <p:txBody>
          <a:bodyPr/>
          <a:lstStyle/>
          <a:p>
            <a:pPr algn="ctr" eaLnBrk="1" hangingPunct="1">
              <a:buClrTx/>
            </a:pPr>
            <a:r>
              <a:rPr lang="en-US" dirty="0"/>
              <a:t>Progressive Enforcement of FMCSA Part 395 HOS</a:t>
            </a:r>
            <a:endParaRPr lang="en-US" dirty="0">
              <a:solidFill>
                <a:schemeClr val="bg2"/>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a:xfrm>
            <a:off x="0" y="0"/>
            <a:ext cx="9143999" cy="1752600"/>
          </a:xfrm>
        </p:spPr>
        <p:txBody>
          <a:bodyPr/>
          <a:lstStyle/>
          <a:p>
            <a:pPr algn="ctr" eaLnBrk="1" hangingPunct="1">
              <a:defRPr/>
            </a:pPr>
            <a:r>
              <a:rPr lang="en-US" sz="4000" dirty="0"/>
              <a:t>LEVEL 1 </a:t>
            </a:r>
            <a:br>
              <a:rPr lang="en-US" sz="4000" dirty="0"/>
            </a:br>
            <a:r>
              <a:rPr lang="en-US" sz="4000" dirty="0"/>
              <a:t>Progressive Enforcement of FMCSA Part 395 HOS</a:t>
            </a:r>
          </a:p>
        </p:txBody>
      </p:sp>
      <p:sp>
        <p:nvSpPr>
          <p:cNvPr id="148483" name="Rectangle 5"/>
          <p:cNvSpPr>
            <a:spLocks noGrp="1" noChangeArrowheads="1"/>
          </p:cNvSpPr>
          <p:nvPr>
            <p:ph type="body" idx="1"/>
          </p:nvPr>
        </p:nvSpPr>
        <p:spPr>
          <a:xfrm>
            <a:off x="0" y="2020806"/>
            <a:ext cx="9144000" cy="3535263"/>
          </a:xfrm>
        </p:spPr>
        <p:txBody>
          <a:bodyPr/>
          <a:lstStyle/>
          <a:p>
            <a:pPr eaLnBrk="1" hangingPunct="1">
              <a:buClrTx/>
            </a:pPr>
            <a:r>
              <a:rPr lang="en-US" dirty="0">
                <a:solidFill>
                  <a:schemeClr val="bg2"/>
                </a:solidFill>
              </a:rPr>
              <a:t>Written warning to the driver via Omnitracs.</a:t>
            </a:r>
          </a:p>
          <a:p>
            <a:pPr eaLnBrk="1" hangingPunct="1">
              <a:buClrTx/>
            </a:pPr>
            <a:r>
              <a:rPr lang="en-US" dirty="0">
                <a:solidFill>
                  <a:schemeClr val="bg2"/>
                </a:solidFill>
              </a:rPr>
              <a:t>If you understand the violations and don’t require any counseling just send a macro 62 to accept the violation.</a:t>
            </a:r>
          </a:p>
          <a:p>
            <a:pPr eaLnBrk="1" hangingPunct="1">
              <a:buClrTx/>
            </a:pPr>
            <a:r>
              <a:rPr lang="en-US" dirty="0">
                <a:solidFill>
                  <a:schemeClr val="bg2"/>
                </a:solidFill>
              </a:rPr>
              <a:t>If you DO NOT understand what caused these violations, please contact the Log Dept. for help.</a:t>
            </a:r>
            <a:endParaRPr lang="en-US" dirty="0">
              <a:solidFill>
                <a:srgbClr val="FF0000"/>
              </a:solidFill>
            </a:endParaRPr>
          </a:p>
          <a:p>
            <a:pPr eaLnBrk="1" hangingPunct="1">
              <a:buClrTx/>
            </a:pPr>
            <a:r>
              <a:rPr lang="en-US" dirty="0">
                <a:solidFill>
                  <a:schemeClr val="bg2"/>
                </a:solidFill>
              </a:rPr>
              <a:t>No points added to Safety Point System.</a:t>
            </a:r>
          </a:p>
          <a:p>
            <a:pPr lvl="1" eaLnBrk="1" hangingPunct="1">
              <a:buClrTx/>
            </a:pPr>
            <a:r>
              <a:rPr lang="en-US" dirty="0">
                <a:solidFill>
                  <a:srgbClr val="FF0000"/>
                </a:solidFill>
              </a:rPr>
              <a:t>DO NOT CALL THE SAFETY DEPT. WHILE YOU ARE DRIVING!!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1"/>
            <a:ext cx="9144000" cy="2002971"/>
          </a:xfrm>
        </p:spPr>
        <p:txBody>
          <a:bodyPr/>
          <a:lstStyle/>
          <a:p>
            <a:pPr algn="ctr" eaLnBrk="1" hangingPunct="1">
              <a:defRPr/>
            </a:pPr>
            <a:r>
              <a:rPr lang="en-US" sz="4000" dirty="0"/>
              <a:t>LEVEL 2 </a:t>
            </a:r>
            <a:br>
              <a:rPr lang="en-US" sz="4000" dirty="0"/>
            </a:br>
            <a:r>
              <a:rPr lang="en-US" sz="4000" dirty="0"/>
              <a:t>Progressive Enforcement of FMCSA Part 395 HOS</a:t>
            </a:r>
          </a:p>
        </p:txBody>
      </p:sp>
      <p:sp>
        <p:nvSpPr>
          <p:cNvPr id="149507" name="Rectangle 3"/>
          <p:cNvSpPr>
            <a:spLocks noGrp="1" noChangeArrowheads="1"/>
          </p:cNvSpPr>
          <p:nvPr>
            <p:ph type="body" idx="1"/>
          </p:nvPr>
        </p:nvSpPr>
        <p:spPr/>
        <p:txBody>
          <a:bodyPr/>
          <a:lstStyle/>
          <a:p>
            <a:pPr eaLnBrk="1" hangingPunct="1">
              <a:buClrTx/>
            </a:pPr>
            <a:r>
              <a:rPr lang="en-US" dirty="0">
                <a:solidFill>
                  <a:schemeClr val="bg2"/>
                </a:solidFill>
              </a:rPr>
              <a:t>Driver notified via Omnitracs to contact the Log Audit Department</a:t>
            </a:r>
          </a:p>
          <a:p>
            <a:pPr eaLnBrk="1" hangingPunct="1">
              <a:buClrTx/>
            </a:pPr>
            <a:r>
              <a:rPr lang="en-US" dirty="0">
                <a:solidFill>
                  <a:schemeClr val="bg2"/>
                </a:solidFill>
              </a:rPr>
              <a:t>Driver counseled by phone.</a:t>
            </a:r>
          </a:p>
          <a:p>
            <a:pPr eaLnBrk="1" hangingPunct="1">
              <a:buClrTx/>
            </a:pPr>
            <a:r>
              <a:rPr lang="en-US" dirty="0">
                <a:solidFill>
                  <a:schemeClr val="bg2"/>
                </a:solidFill>
              </a:rPr>
              <a:t>No points added to Safety Point System</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1"/>
            <a:ext cx="9143999" cy="1898469"/>
          </a:xfrm>
        </p:spPr>
        <p:txBody>
          <a:bodyPr/>
          <a:lstStyle/>
          <a:p>
            <a:pPr algn="ctr" eaLnBrk="1" hangingPunct="1">
              <a:defRPr/>
            </a:pPr>
            <a:r>
              <a:rPr lang="en-US" sz="4000" dirty="0"/>
              <a:t>LEVEL 3 </a:t>
            </a:r>
            <a:br>
              <a:rPr lang="en-US" sz="4000" dirty="0"/>
            </a:br>
            <a:r>
              <a:rPr lang="en-US" sz="4000" dirty="0"/>
              <a:t>Progressive Enforcement of FMCSA Part 395 HOS</a:t>
            </a:r>
          </a:p>
        </p:txBody>
      </p:sp>
      <p:sp>
        <p:nvSpPr>
          <p:cNvPr id="150531" name="Rectangle 3"/>
          <p:cNvSpPr>
            <a:spLocks noGrp="1" noChangeArrowheads="1"/>
          </p:cNvSpPr>
          <p:nvPr>
            <p:ph type="body" idx="1"/>
          </p:nvPr>
        </p:nvSpPr>
        <p:spPr/>
        <p:txBody>
          <a:bodyPr/>
          <a:lstStyle/>
          <a:p>
            <a:pPr eaLnBrk="1" hangingPunct="1">
              <a:buClrTx/>
            </a:pPr>
            <a:r>
              <a:rPr lang="en-US" dirty="0">
                <a:solidFill>
                  <a:schemeClr val="bg2"/>
                </a:solidFill>
              </a:rPr>
              <a:t>Driver routed to Jackson, Atlanta or Lancaster terminal(s) for counseling.</a:t>
            </a:r>
          </a:p>
          <a:p>
            <a:pPr eaLnBrk="1" hangingPunct="1">
              <a:buClrTx/>
            </a:pPr>
            <a:r>
              <a:rPr lang="en-US" dirty="0">
                <a:solidFill>
                  <a:schemeClr val="bg2"/>
                </a:solidFill>
              </a:rPr>
              <a:t>Re-Training</a:t>
            </a:r>
          </a:p>
          <a:p>
            <a:pPr eaLnBrk="1" hangingPunct="1">
              <a:buClrTx/>
            </a:pPr>
            <a:r>
              <a:rPr lang="en-US" dirty="0">
                <a:solidFill>
                  <a:schemeClr val="bg2"/>
                </a:solidFill>
              </a:rPr>
              <a:t>1 point added to Safety Point System</a:t>
            </a:r>
          </a:p>
          <a:p>
            <a:pPr lvl="1" eaLnBrk="1" hangingPunct="1">
              <a:buClrTx/>
            </a:pPr>
            <a:r>
              <a:rPr lang="en-US" dirty="0">
                <a:solidFill>
                  <a:schemeClr val="bg2"/>
                </a:solidFill>
              </a:rPr>
              <a:t>The Safety Point System will be discussed later in Orientation.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0"/>
            <a:ext cx="9143999" cy="1752600"/>
          </a:xfrm>
        </p:spPr>
        <p:txBody>
          <a:bodyPr/>
          <a:lstStyle/>
          <a:p>
            <a:pPr algn="ctr" eaLnBrk="1" hangingPunct="1">
              <a:defRPr/>
            </a:pPr>
            <a:r>
              <a:rPr lang="en-US" sz="4000" dirty="0"/>
              <a:t>LEVEL 4 </a:t>
            </a:r>
            <a:br>
              <a:rPr lang="en-US" sz="4000" dirty="0"/>
            </a:br>
            <a:r>
              <a:rPr lang="en-US" sz="4000" dirty="0"/>
              <a:t>Progressive Enforcement of FMCSA Part 395 HOS</a:t>
            </a:r>
          </a:p>
        </p:txBody>
      </p:sp>
      <p:sp>
        <p:nvSpPr>
          <p:cNvPr id="151555" name="Rectangle 3"/>
          <p:cNvSpPr>
            <a:spLocks noGrp="1" noChangeArrowheads="1"/>
          </p:cNvSpPr>
          <p:nvPr>
            <p:ph type="body" idx="1"/>
          </p:nvPr>
        </p:nvSpPr>
        <p:spPr>
          <a:xfrm>
            <a:off x="684213" y="2294351"/>
            <a:ext cx="7772400" cy="3680564"/>
          </a:xfrm>
        </p:spPr>
        <p:txBody>
          <a:bodyPr/>
          <a:lstStyle/>
          <a:p>
            <a:pPr eaLnBrk="1" hangingPunct="1">
              <a:buClrTx/>
            </a:pPr>
            <a:r>
              <a:rPr lang="en-US" dirty="0">
                <a:solidFill>
                  <a:schemeClr val="bg2"/>
                </a:solidFill>
              </a:rPr>
              <a:t>Driver routed to Jackson, Atlanta or Lancaster Terminal for full safety review</a:t>
            </a:r>
          </a:p>
          <a:p>
            <a:pPr eaLnBrk="1" hangingPunct="1">
              <a:buClrTx/>
            </a:pPr>
            <a:r>
              <a:rPr lang="en-US" dirty="0">
                <a:solidFill>
                  <a:schemeClr val="bg2"/>
                </a:solidFill>
              </a:rPr>
              <a:t>Re-Training</a:t>
            </a:r>
          </a:p>
          <a:p>
            <a:pPr eaLnBrk="1" hangingPunct="1">
              <a:buClrTx/>
            </a:pPr>
            <a:r>
              <a:rPr lang="en-US" dirty="0">
                <a:solidFill>
                  <a:schemeClr val="bg2"/>
                </a:solidFill>
              </a:rPr>
              <a:t>1 point added to Safety Point System</a:t>
            </a:r>
          </a:p>
          <a:p>
            <a:pPr eaLnBrk="1" hangingPunct="1">
              <a:buClrTx/>
            </a:pPr>
            <a:r>
              <a:rPr lang="en-US" dirty="0">
                <a:solidFill>
                  <a:schemeClr val="bg2"/>
                </a:solidFill>
              </a:rPr>
              <a:t>Overall safety review is done.</a:t>
            </a:r>
          </a:p>
          <a:p>
            <a:pPr eaLnBrk="1" hangingPunct="1">
              <a:buClrTx/>
            </a:pPr>
            <a:r>
              <a:rPr lang="en-US" dirty="0">
                <a:solidFill>
                  <a:schemeClr val="bg2"/>
                </a:solidFill>
              </a:rPr>
              <a:t>A letter of commitment or NCV will be signed.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32606" y="2051843"/>
            <a:ext cx="8078787" cy="2754313"/>
          </a:xfrm>
        </p:spPr>
        <p:txBody>
          <a:bodyPr/>
          <a:lstStyle/>
          <a:p>
            <a:pPr algn="ctr" eaLnBrk="1" hangingPunct="1">
              <a:defRPr/>
            </a:pPr>
            <a:r>
              <a:rPr lang="en-US" sz="4000" dirty="0"/>
              <a:t>Violations Beyond Level 4 </a:t>
            </a:r>
            <a:br>
              <a:rPr lang="en-US" sz="4000" dirty="0"/>
            </a:br>
            <a:r>
              <a:rPr lang="en-US" sz="4000" dirty="0"/>
              <a:t>Will result in further disciplinary action up to and including driver disqualification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A04B8-02CE-BA2F-F345-ED7AEE50402E}"/>
              </a:ext>
            </a:extLst>
          </p:cNvPr>
          <p:cNvPicPr>
            <a:picLocks noChangeAspect="1"/>
          </p:cNvPicPr>
          <p:nvPr/>
        </p:nvPicPr>
        <p:blipFill>
          <a:blip r:embed="rId2"/>
          <a:stretch>
            <a:fillRect/>
          </a:stretch>
        </p:blipFill>
        <p:spPr>
          <a:xfrm>
            <a:off x="731520" y="1175657"/>
            <a:ext cx="7680960" cy="4506686"/>
          </a:xfrm>
          <a:prstGeom prst="rect">
            <a:avLst/>
          </a:prstGeom>
        </p:spPr>
      </p:pic>
      <p:sp>
        <p:nvSpPr>
          <p:cNvPr id="6" name="TextBox 5">
            <a:extLst>
              <a:ext uri="{FF2B5EF4-FFF2-40B4-BE49-F238E27FC236}">
                <a16:creationId xmlns:a16="http://schemas.microsoft.com/office/drawing/2014/main" id="{FFF26436-0C65-195F-CFD1-45C85C02EEB2}"/>
              </a:ext>
            </a:extLst>
          </p:cNvPr>
          <p:cNvSpPr txBox="1"/>
          <p:nvPr/>
        </p:nvSpPr>
        <p:spPr>
          <a:xfrm>
            <a:off x="3826276" y="3089429"/>
            <a:ext cx="1207363" cy="461665"/>
          </a:xfrm>
          <a:prstGeom prst="rect">
            <a:avLst/>
          </a:prstGeom>
          <a:noFill/>
        </p:spPr>
        <p:txBody>
          <a:bodyPr wrap="square" rtlCol="0">
            <a:spAutoFit/>
          </a:bodyPr>
          <a:lstStyle/>
          <a:p>
            <a:r>
              <a:rPr lang="en-US" dirty="0">
                <a:solidFill>
                  <a:schemeClr val="tx2">
                    <a:lumMod val="75000"/>
                  </a:schemeClr>
                </a:solidFill>
              </a:rPr>
              <a:t>E#####</a:t>
            </a:r>
          </a:p>
        </p:txBody>
      </p:sp>
      <p:sp>
        <p:nvSpPr>
          <p:cNvPr id="7" name="TextBox 6">
            <a:extLst>
              <a:ext uri="{FF2B5EF4-FFF2-40B4-BE49-F238E27FC236}">
                <a16:creationId xmlns:a16="http://schemas.microsoft.com/office/drawing/2014/main" id="{730163DA-B1D4-BD38-C886-39D60E8FCF71}"/>
              </a:ext>
            </a:extLst>
          </p:cNvPr>
          <p:cNvSpPr txBox="1"/>
          <p:nvPr/>
        </p:nvSpPr>
        <p:spPr>
          <a:xfrm>
            <a:off x="3826276" y="3467100"/>
            <a:ext cx="1207363" cy="461665"/>
          </a:xfrm>
          <a:prstGeom prst="rect">
            <a:avLst/>
          </a:prstGeom>
          <a:noFill/>
        </p:spPr>
        <p:txBody>
          <a:bodyPr wrap="square" rtlCol="0">
            <a:spAutoFit/>
          </a:bodyPr>
          <a:lstStyle/>
          <a:p>
            <a:r>
              <a:rPr lang="en-US" dirty="0">
                <a:solidFill>
                  <a:schemeClr val="tx2">
                    <a:lumMod val="75000"/>
                  </a:schemeClr>
                </a:solidFill>
              </a:rPr>
              <a:t>O#####</a:t>
            </a:r>
          </a:p>
        </p:txBody>
      </p:sp>
    </p:spTree>
    <p:extLst>
      <p:ext uri="{BB962C8B-B14F-4D97-AF65-F5344CB8AC3E}">
        <p14:creationId xmlns:p14="http://schemas.microsoft.com/office/powerpoint/2010/main" val="270633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43000"/>
          </a:xfrm>
        </p:spPr>
        <p:txBody>
          <a:bodyPr/>
          <a:lstStyle/>
          <a:p>
            <a:pPr algn="ctr"/>
            <a:r>
              <a:rPr lang="en-US" dirty="0"/>
              <a:t>Rest Break Changes</a:t>
            </a:r>
          </a:p>
        </p:txBody>
      </p:sp>
      <p:sp>
        <p:nvSpPr>
          <p:cNvPr id="5" name="Rectangle 4"/>
          <p:cNvSpPr/>
          <p:nvPr/>
        </p:nvSpPr>
        <p:spPr>
          <a:xfrm>
            <a:off x="0" y="1130664"/>
            <a:ext cx="9144000" cy="1569660"/>
          </a:xfrm>
          <a:prstGeom prst="rect">
            <a:avLst/>
          </a:prstGeom>
        </p:spPr>
        <p:txBody>
          <a:bodyPr wrap="square">
            <a:spAutoFit/>
          </a:bodyPr>
          <a:lstStyle/>
          <a:p>
            <a:pPr marL="342900" indent="-342900" eaLnBrk="1" hangingPunct="1">
              <a:buClrTx/>
              <a:buFont typeface="Arial" panose="020B0604020202020204" pitchFamily="34" charset="0"/>
              <a:buChar char="•"/>
              <a:defRPr/>
            </a:pPr>
            <a:r>
              <a:rPr lang="en-US" dirty="0">
                <a:solidFill>
                  <a:schemeClr val="bg2"/>
                </a:solidFill>
              </a:rPr>
              <a:t>The 30 minute break must be done prior to 8 cumulative hours of driving and may be completed in an duty status other than drive.</a:t>
            </a:r>
          </a:p>
          <a:p>
            <a:pPr marL="342900" indent="-342900" eaLnBrk="1" hangingPunct="1">
              <a:buClrTx/>
              <a:buFont typeface="Arial" panose="020B0604020202020204" pitchFamily="34" charset="0"/>
              <a:buChar char="•"/>
              <a:defRPr/>
            </a:pPr>
            <a:r>
              <a:rPr lang="en-US" dirty="0">
                <a:solidFill>
                  <a:schemeClr val="bg2"/>
                </a:solidFill>
              </a:rPr>
              <a:t>30 minute rest break can be a combination of any duty status other than drive.</a:t>
            </a:r>
          </a:p>
        </p:txBody>
      </p:sp>
      <p:pic>
        <p:nvPicPr>
          <p:cNvPr id="10" name="Picture 9">
            <a:extLst>
              <a:ext uri="{FF2B5EF4-FFF2-40B4-BE49-F238E27FC236}">
                <a16:creationId xmlns:a16="http://schemas.microsoft.com/office/drawing/2014/main" id="{A28308E9-1D14-217E-746C-EE0B1A3F88C0}"/>
              </a:ext>
            </a:extLst>
          </p:cNvPr>
          <p:cNvPicPr>
            <a:picLocks noChangeAspect="1"/>
          </p:cNvPicPr>
          <p:nvPr/>
        </p:nvPicPr>
        <p:blipFill>
          <a:blip r:embed="rId2"/>
          <a:stretch>
            <a:fillRect/>
          </a:stretch>
        </p:blipFill>
        <p:spPr>
          <a:xfrm>
            <a:off x="1484513" y="2977190"/>
            <a:ext cx="6174973" cy="3627796"/>
          </a:xfrm>
          <a:prstGeom prst="rect">
            <a:avLst/>
          </a:prstGeom>
        </p:spPr>
      </p:pic>
    </p:spTree>
    <p:extLst>
      <p:ext uri="{BB962C8B-B14F-4D97-AF65-F5344CB8AC3E}">
        <p14:creationId xmlns:p14="http://schemas.microsoft.com/office/powerpoint/2010/main" val="2346430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1466992-64A2-4C3D-8E51-DAF9E120D8B2}"/>
              </a:ext>
            </a:extLst>
          </p:cNvPr>
          <p:cNvSpPr txBox="1"/>
          <p:nvPr/>
        </p:nvSpPr>
        <p:spPr>
          <a:xfrm>
            <a:off x="733493" y="1944745"/>
            <a:ext cx="7677013" cy="3416320"/>
          </a:xfrm>
          <a:prstGeom prst="rect">
            <a:avLst/>
          </a:prstGeom>
          <a:noFill/>
        </p:spPr>
        <p:txBody>
          <a:bodyPr wrap="square" rtlCol="0">
            <a:spAutoFit/>
          </a:bodyPr>
          <a:lstStyle/>
          <a:p>
            <a:r>
              <a:rPr lang="en-US" dirty="0">
                <a:solidFill>
                  <a:schemeClr val="bg2"/>
                </a:solidFill>
              </a:rPr>
              <a:t>After you log in, you may be prompted to review or resolve:</a:t>
            </a:r>
          </a:p>
          <a:p>
            <a:endParaRPr lang="en-US" dirty="0">
              <a:solidFill>
                <a:schemeClr val="bg2"/>
              </a:solidFill>
            </a:endParaRPr>
          </a:p>
          <a:p>
            <a:pPr marL="285750" indent="-285750">
              <a:buFont typeface="Arial" panose="020B0604020202020204" pitchFamily="34" charset="0"/>
              <a:buChar char="•"/>
            </a:pPr>
            <a:r>
              <a:rPr lang="en-US" dirty="0">
                <a:solidFill>
                  <a:schemeClr val="bg2"/>
                </a:solidFill>
              </a:rPr>
              <a:t>Unassigned Driving (shop movement with vehicle, etc.)</a:t>
            </a:r>
          </a:p>
          <a:p>
            <a:pPr marL="285750" indent="-285750">
              <a:buFont typeface="Arial" panose="020B0604020202020204" pitchFamily="34" charset="0"/>
              <a:buChar char="•"/>
            </a:pPr>
            <a:r>
              <a:rPr lang="en-US" dirty="0">
                <a:solidFill>
                  <a:schemeClr val="bg2"/>
                </a:solidFill>
              </a:rPr>
              <a:t>Missing load information for prior days (shop moved vehicle)</a:t>
            </a:r>
          </a:p>
          <a:p>
            <a:pPr marL="285750" indent="-285750">
              <a:buFont typeface="Arial" panose="020B0604020202020204" pitchFamily="34" charset="0"/>
              <a:buChar char="•"/>
            </a:pPr>
            <a:r>
              <a:rPr lang="en-US" dirty="0">
                <a:solidFill>
                  <a:schemeClr val="bg2"/>
                </a:solidFill>
              </a:rPr>
              <a:t>Log Certification (must be current within 24hrs)</a:t>
            </a:r>
          </a:p>
          <a:p>
            <a:pPr marL="285750" indent="-285750">
              <a:buFont typeface="Arial" panose="020B0604020202020204" pitchFamily="34" charset="0"/>
              <a:buChar char="•"/>
            </a:pPr>
            <a:endParaRPr lang="en-US" dirty="0">
              <a:solidFill>
                <a:schemeClr val="bg2"/>
              </a:solidFill>
            </a:endParaRPr>
          </a:p>
          <a:p>
            <a:r>
              <a:rPr lang="en-US" dirty="0">
                <a:solidFill>
                  <a:schemeClr val="bg2"/>
                </a:solidFill>
              </a:rPr>
              <a:t>It is imperative to read and understand the prompts and the potential impact to your logs.</a:t>
            </a:r>
          </a:p>
        </p:txBody>
      </p:sp>
      <p:sp>
        <p:nvSpPr>
          <p:cNvPr id="14" name="Rectangle 2"/>
          <p:cNvSpPr>
            <a:spLocks noGrp="1" noChangeArrowheads="1"/>
          </p:cNvSpPr>
          <p:nvPr>
            <p:ph type="title"/>
          </p:nvPr>
        </p:nvSpPr>
        <p:spPr>
          <a:xfrm>
            <a:off x="0" y="0"/>
            <a:ext cx="9143999" cy="1752600"/>
          </a:xfrm>
        </p:spPr>
        <p:txBody>
          <a:bodyPr/>
          <a:lstStyle/>
          <a:p>
            <a:pPr algn="ctr" eaLnBrk="1" hangingPunct="1">
              <a:defRPr/>
            </a:pPr>
            <a:r>
              <a:rPr lang="en-US" sz="4000" dirty="0"/>
              <a:t>Immediate action after logging in</a:t>
            </a:r>
          </a:p>
        </p:txBody>
      </p:sp>
    </p:spTree>
    <p:extLst>
      <p:ext uri="{BB962C8B-B14F-4D97-AF65-F5344CB8AC3E}">
        <p14:creationId xmlns:p14="http://schemas.microsoft.com/office/powerpoint/2010/main" val="337603482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8" y="0"/>
            <a:ext cx="8078787" cy="1143000"/>
          </a:xfrm>
        </p:spPr>
        <p:txBody>
          <a:bodyPr/>
          <a:lstStyle/>
          <a:p>
            <a:pPr algn="ctr"/>
            <a:r>
              <a:rPr lang="en-US" dirty="0"/>
              <a:t>ERODS continued</a:t>
            </a:r>
          </a:p>
        </p:txBody>
      </p:sp>
      <p:pic>
        <p:nvPicPr>
          <p:cNvPr id="6" name="Picture 5">
            <a:extLst>
              <a:ext uri="{FF2B5EF4-FFF2-40B4-BE49-F238E27FC236}">
                <a16:creationId xmlns:a16="http://schemas.microsoft.com/office/drawing/2014/main" id="{0F3E9994-20A4-E7D9-44FF-580D53D71F1B}"/>
              </a:ext>
            </a:extLst>
          </p:cNvPr>
          <p:cNvPicPr>
            <a:picLocks noChangeAspect="1"/>
          </p:cNvPicPr>
          <p:nvPr/>
        </p:nvPicPr>
        <p:blipFill>
          <a:blip r:embed="rId2"/>
          <a:stretch>
            <a:fillRect/>
          </a:stretch>
        </p:blipFill>
        <p:spPr>
          <a:xfrm>
            <a:off x="0" y="860119"/>
            <a:ext cx="5225143" cy="3095897"/>
          </a:xfrm>
          <a:prstGeom prst="rect">
            <a:avLst/>
          </a:prstGeom>
        </p:spPr>
      </p:pic>
      <p:pic>
        <p:nvPicPr>
          <p:cNvPr id="8" name="Picture 7">
            <a:extLst>
              <a:ext uri="{FF2B5EF4-FFF2-40B4-BE49-F238E27FC236}">
                <a16:creationId xmlns:a16="http://schemas.microsoft.com/office/drawing/2014/main" id="{20F3429B-0A82-BAB2-4347-3ECC89480234}"/>
              </a:ext>
            </a:extLst>
          </p:cNvPr>
          <p:cNvPicPr>
            <a:picLocks noChangeAspect="1"/>
          </p:cNvPicPr>
          <p:nvPr/>
        </p:nvPicPr>
        <p:blipFill>
          <a:blip r:embed="rId3"/>
          <a:stretch>
            <a:fillRect/>
          </a:stretch>
        </p:blipFill>
        <p:spPr>
          <a:xfrm>
            <a:off x="3918857" y="3788229"/>
            <a:ext cx="5225143" cy="3069771"/>
          </a:xfrm>
          <a:prstGeom prst="rect">
            <a:avLst/>
          </a:prstGeom>
        </p:spPr>
      </p:pic>
    </p:spTree>
    <p:extLst>
      <p:ext uri="{BB962C8B-B14F-4D97-AF65-F5344CB8AC3E}">
        <p14:creationId xmlns:p14="http://schemas.microsoft.com/office/powerpoint/2010/main" val="2985054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2432B-4F10-C1C0-EA76-319BDCA45CB3}"/>
              </a:ext>
            </a:extLst>
          </p:cNvPr>
          <p:cNvPicPr>
            <a:picLocks noChangeAspect="1"/>
          </p:cNvPicPr>
          <p:nvPr/>
        </p:nvPicPr>
        <p:blipFill>
          <a:blip r:embed="rId2"/>
          <a:stretch>
            <a:fillRect/>
          </a:stretch>
        </p:blipFill>
        <p:spPr>
          <a:xfrm>
            <a:off x="4279037" y="1606858"/>
            <a:ext cx="4864963" cy="2842609"/>
          </a:xfrm>
          <a:prstGeom prst="rect">
            <a:avLst/>
          </a:prstGeom>
        </p:spPr>
      </p:pic>
      <p:sp>
        <p:nvSpPr>
          <p:cNvPr id="4" name="TextBox 3">
            <a:extLst>
              <a:ext uri="{FF2B5EF4-FFF2-40B4-BE49-F238E27FC236}">
                <a16:creationId xmlns:a16="http://schemas.microsoft.com/office/drawing/2014/main" id="{B0FC1911-BB6C-4788-AFCD-566D7FA99F6A}"/>
              </a:ext>
            </a:extLst>
          </p:cNvPr>
          <p:cNvSpPr txBox="1"/>
          <p:nvPr/>
        </p:nvSpPr>
        <p:spPr>
          <a:xfrm>
            <a:off x="0" y="1964353"/>
            <a:ext cx="4058194" cy="489364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rPr>
              <a:t>After the edit is complete, you are prompted to add an edit reason. The edit reason is required is reflected on your logs.</a:t>
            </a:r>
          </a:p>
          <a:p>
            <a:pPr marL="285750" indent="-285750">
              <a:buFont typeface="Arial" panose="020B0604020202020204" pitchFamily="34" charset="0"/>
              <a:buChar char="•"/>
            </a:pPr>
            <a:r>
              <a:rPr lang="en-US" dirty="0">
                <a:solidFill>
                  <a:schemeClr val="bg2"/>
                </a:solidFill>
              </a:rPr>
              <a:t>You are then prompted to certify the log updates.</a:t>
            </a:r>
          </a:p>
          <a:p>
            <a:pPr marL="285750" indent="-285750">
              <a:buFont typeface="Arial" panose="020B0604020202020204" pitchFamily="34" charset="0"/>
              <a:buChar char="•"/>
            </a:pPr>
            <a:r>
              <a:rPr lang="en-US" dirty="0">
                <a:solidFill>
                  <a:schemeClr val="bg2"/>
                </a:solidFill>
              </a:rPr>
              <a:t>All changes on a log are displayed in accordance with the regulations. This includes the original duty status along with annotations and the new status.</a:t>
            </a:r>
          </a:p>
        </p:txBody>
      </p:sp>
      <p:sp>
        <p:nvSpPr>
          <p:cNvPr id="5" name="Title 1">
            <a:extLst>
              <a:ext uri="{FF2B5EF4-FFF2-40B4-BE49-F238E27FC236}">
                <a16:creationId xmlns:a16="http://schemas.microsoft.com/office/drawing/2014/main" id="{1A399859-3726-4287-AFBB-A58F46B2D8D5}"/>
              </a:ext>
            </a:extLst>
          </p:cNvPr>
          <p:cNvSpPr txBox="1">
            <a:spLocks/>
          </p:cNvSpPr>
          <p:nvPr/>
        </p:nvSpPr>
        <p:spPr>
          <a:xfrm>
            <a:off x="0" y="0"/>
            <a:ext cx="4572000" cy="88469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solidFill>
                  <a:schemeClr val="tx2"/>
                </a:solidFill>
                <a:effectLst>
                  <a:outerShdw blurRad="38100" dist="38100" dir="2700000" algn="tl">
                    <a:srgbClr val="000000">
                      <a:alpha val="43137"/>
                    </a:srgbClr>
                  </a:outerShdw>
                </a:effectLst>
              </a:rPr>
              <a:t>Log Edits</a:t>
            </a:r>
          </a:p>
        </p:txBody>
      </p:sp>
      <p:sp>
        <p:nvSpPr>
          <p:cNvPr id="12" name="TextBox 11"/>
          <p:cNvSpPr txBox="1"/>
          <p:nvPr/>
        </p:nvSpPr>
        <p:spPr>
          <a:xfrm>
            <a:off x="6799770" y="2684824"/>
            <a:ext cx="2019868"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Correction</a:t>
            </a:r>
          </a:p>
          <a:p>
            <a:pPr marL="342900" indent="-342900">
              <a:buFont typeface="Arial" panose="020B0604020202020204" pitchFamily="34" charset="0"/>
              <a:buChar char="•"/>
            </a:pPr>
            <a:r>
              <a:rPr lang="en-US" sz="2000" dirty="0"/>
              <a:t>Update</a:t>
            </a:r>
          </a:p>
          <a:p>
            <a:pPr marL="342900" indent="-342900">
              <a:buFont typeface="Arial" panose="020B0604020202020204" pitchFamily="34" charset="0"/>
              <a:buChar char="•"/>
            </a:pPr>
            <a:r>
              <a:rPr lang="en-US" sz="2000" dirty="0"/>
              <a:t>Error</a:t>
            </a:r>
          </a:p>
        </p:txBody>
      </p:sp>
    </p:spTree>
    <p:extLst>
      <p:ext uri="{BB962C8B-B14F-4D97-AF65-F5344CB8AC3E}">
        <p14:creationId xmlns:p14="http://schemas.microsoft.com/office/powerpoint/2010/main" val="1093348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6322" y="3370217"/>
            <a:ext cx="3591278" cy="3487783"/>
          </a:xfrm>
        </p:spPr>
        <p:txBody>
          <a:bodyPr/>
          <a:lstStyle/>
          <a:p>
            <a:pPr marL="342900" indent="-342900">
              <a:buFont typeface="+mj-lt"/>
              <a:buAutoNum type="arabicPeriod"/>
            </a:pPr>
            <a:r>
              <a:rPr lang="en-US" sz="1800" dirty="0">
                <a:solidFill>
                  <a:schemeClr val="bg2"/>
                </a:solidFill>
              </a:rPr>
              <a:t>From the Load tab, tap </a:t>
            </a:r>
            <a:r>
              <a:rPr lang="en-US" sz="1800" b="1" dirty="0">
                <a:solidFill>
                  <a:schemeClr val="bg2"/>
                </a:solidFill>
              </a:rPr>
              <a:t>New Load</a:t>
            </a:r>
            <a:r>
              <a:rPr lang="en-US" sz="1800" dirty="0">
                <a:solidFill>
                  <a:schemeClr val="bg2"/>
                </a:solidFill>
              </a:rPr>
              <a:t>.</a:t>
            </a:r>
          </a:p>
          <a:p>
            <a:pPr marL="342900" indent="-342900">
              <a:buFont typeface="+mj-lt"/>
              <a:buAutoNum type="arabicPeriod"/>
            </a:pPr>
            <a:r>
              <a:rPr lang="en-US" sz="1800" dirty="0">
                <a:solidFill>
                  <a:schemeClr val="bg2"/>
                </a:solidFill>
              </a:rPr>
              <a:t>Enter </a:t>
            </a:r>
            <a:r>
              <a:rPr lang="en-US" sz="1800" b="1" dirty="0">
                <a:solidFill>
                  <a:schemeClr val="bg2"/>
                </a:solidFill>
              </a:rPr>
              <a:t>Load ID </a:t>
            </a:r>
            <a:r>
              <a:rPr lang="en-US" sz="1800" dirty="0">
                <a:solidFill>
                  <a:schemeClr val="bg2"/>
                </a:solidFill>
              </a:rPr>
              <a:t>(Trip / Pro Number) and </a:t>
            </a:r>
            <a:r>
              <a:rPr lang="en-US" sz="1800" b="1" dirty="0">
                <a:solidFill>
                  <a:schemeClr val="bg2"/>
                </a:solidFill>
              </a:rPr>
              <a:t>Trailer</a:t>
            </a:r>
            <a:r>
              <a:rPr lang="en-US" sz="1800" dirty="0">
                <a:solidFill>
                  <a:schemeClr val="bg2"/>
                </a:solidFill>
              </a:rPr>
              <a:t> information as required by the regulations.</a:t>
            </a:r>
          </a:p>
          <a:p>
            <a:pPr marL="342900" indent="-342900">
              <a:buFont typeface="+mj-lt"/>
              <a:buAutoNum type="arabicPeriod"/>
            </a:pPr>
            <a:r>
              <a:rPr lang="en-US" sz="1800" dirty="0">
                <a:solidFill>
                  <a:schemeClr val="bg2"/>
                </a:solidFill>
              </a:rPr>
              <a:t>Enter a B/L (bill of lading), if available.</a:t>
            </a:r>
          </a:p>
        </p:txBody>
      </p:sp>
      <p:sp>
        <p:nvSpPr>
          <p:cNvPr id="11" name="Title 1"/>
          <p:cNvSpPr>
            <a:spLocks noGrp="1"/>
          </p:cNvSpPr>
          <p:nvPr>
            <p:ph type="title"/>
          </p:nvPr>
        </p:nvSpPr>
        <p:spPr>
          <a:xfrm>
            <a:off x="0" y="0"/>
            <a:ext cx="4572000" cy="1593669"/>
          </a:xfrm>
        </p:spPr>
        <p:txBody>
          <a:bodyPr/>
          <a:lstStyle/>
          <a:p>
            <a:r>
              <a:rPr lang="en-US" dirty="0"/>
              <a:t>Create a New Load</a:t>
            </a:r>
          </a:p>
        </p:txBody>
      </p:sp>
      <p:sp>
        <p:nvSpPr>
          <p:cNvPr id="4" name="TextBox 3"/>
          <p:cNvSpPr txBox="1"/>
          <p:nvPr/>
        </p:nvSpPr>
        <p:spPr>
          <a:xfrm>
            <a:off x="0" y="1454330"/>
            <a:ext cx="3779520" cy="830997"/>
          </a:xfrm>
          <a:prstGeom prst="rect">
            <a:avLst/>
          </a:prstGeom>
          <a:noFill/>
        </p:spPr>
        <p:txBody>
          <a:bodyPr wrap="square" rtlCol="0">
            <a:spAutoFit/>
          </a:bodyPr>
          <a:lstStyle/>
          <a:p>
            <a:r>
              <a:rPr lang="en-US" dirty="0">
                <a:solidFill>
                  <a:schemeClr val="bg2"/>
                </a:solidFill>
              </a:rPr>
              <a:t>This must be done prior to leaving the shipper.</a:t>
            </a:r>
            <a:endParaRPr lang="en-US" dirty="0"/>
          </a:p>
        </p:txBody>
      </p:sp>
      <p:pic>
        <p:nvPicPr>
          <p:cNvPr id="6" name="Picture 5">
            <a:extLst>
              <a:ext uri="{FF2B5EF4-FFF2-40B4-BE49-F238E27FC236}">
                <a16:creationId xmlns:a16="http://schemas.microsoft.com/office/drawing/2014/main" id="{B5B6A670-1516-F296-6F97-F8CC1F70BD16}"/>
              </a:ext>
            </a:extLst>
          </p:cNvPr>
          <p:cNvPicPr>
            <a:picLocks noChangeAspect="1"/>
          </p:cNvPicPr>
          <p:nvPr/>
        </p:nvPicPr>
        <p:blipFill>
          <a:blip r:embed="rId2"/>
          <a:stretch>
            <a:fillRect/>
          </a:stretch>
        </p:blipFill>
        <p:spPr>
          <a:xfrm>
            <a:off x="3712319" y="2317568"/>
            <a:ext cx="5431682" cy="3186587"/>
          </a:xfrm>
          <a:prstGeom prst="rect">
            <a:avLst/>
          </a:prstGeom>
        </p:spPr>
      </p:pic>
      <p:sp>
        <p:nvSpPr>
          <p:cNvPr id="7" name="Arrow: Down 6">
            <a:extLst>
              <a:ext uri="{FF2B5EF4-FFF2-40B4-BE49-F238E27FC236}">
                <a16:creationId xmlns:a16="http://schemas.microsoft.com/office/drawing/2014/main" id="{9612B59F-34DD-661D-70E2-78F631C46FC9}"/>
              </a:ext>
            </a:extLst>
          </p:cNvPr>
          <p:cNvSpPr/>
          <p:nvPr/>
        </p:nvSpPr>
        <p:spPr bwMode="auto">
          <a:xfrm>
            <a:off x="7004482" y="2050742"/>
            <a:ext cx="399495" cy="1580225"/>
          </a:xfrm>
          <a:prstGeom prst="down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1C3CFD06-19A7-D23D-8006-78147EEB8D40}"/>
              </a:ext>
            </a:extLst>
          </p:cNvPr>
          <p:cNvSpPr txBox="1"/>
          <p:nvPr/>
        </p:nvSpPr>
        <p:spPr>
          <a:xfrm>
            <a:off x="5655078" y="1402673"/>
            <a:ext cx="2902998" cy="584775"/>
          </a:xfrm>
          <a:prstGeom prst="rect">
            <a:avLst/>
          </a:prstGeom>
          <a:noFill/>
        </p:spPr>
        <p:txBody>
          <a:bodyPr wrap="square" rtlCol="0">
            <a:spAutoFit/>
          </a:bodyPr>
          <a:lstStyle/>
          <a:p>
            <a:pPr algn="ctr"/>
            <a:r>
              <a:rPr lang="en-US" sz="3200" dirty="0">
                <a:solidFill>
                  <a:srgbClr val="FF0000"/>
                </a:solidFill>
              </a:rPr>
              <a:t>Delivery Date</a:t>
            </a:r>
          </a:p>
        </p:txBody>
      </p:sp>
    </p:spTree>
    <p:extLst>
      <p:ext uri="{BB962C8B-B14F-4D97-AF65-F5344CB8AC3E}">
        <p14:creationId xmlns:p14="http://schemas.microsoft.com/office/powerpoint/2010/main" val="359101053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4572000" cy="653143"/>
          </a:xfrm>
        </p:spPr>
        <p:txBody>
          <a:bodyPr/>
          <a:lstStyle/>
          <a:p>
            <a:pPr algn="ctr"/>
            <a:r>
              <a:rPr lang="en-US" dirty="0"/>
              <a:t>User Manual</a:t>
            </a:r>
          </a:p>
        </p:txBody>
      </p:sp>
      <p:sp>
        <p:nvSpPr>
          <p:cNvPr id="6" name="TextBox 5"/>
          <p:cNvSpPr txBox="1"/>
          <p:nvPr/>
        </p:nvSpPr>
        <p:spPr>
          <a:xfrm>
            <a:off x="599242" y="705902"/>
            <a:ext cx="7945515" cy="830997"/>
          </a:xfrm>
          <a:prstGeom prst="rect">
            <a:avLst/>
          </a:prstGeom>
          <a:noFill/>
        </p:spPr>
        <p:txBody>
          <a:bodyPr wrap="square" rtlCol="0">
            <a:spAutoFit/>
          </a:bodyPr>
          <a:lstStyle/>
          <a:p>
            <a:pPr algn="ctr"/>
            <a:r>
              <a:rPr lang="en-US" dirty="0">
                <a:solidFill>
                  <a:schemeClr val="bg2"/>
                </a:solidFill>
              </a:rPr>
              <a:t>For the user manual, go to the Media Manager Tray in the Home Screen App Tray </a:t>
            </a:r>
          </a:p>
        </p:txBody>
      </p:sp>
      <p:pic>
        <p:nvPicPr>
          <p:cNvPr id="7" name="Picture 6">
            <a:extLst>
              <a:ext uri="{FF2B5EF4-FFF2-40B4-BE49-F238E27FC236}">
                <a16:creationId xmlns:a16="http://schemas.microsoft.com/office/drawing/2014/main" id="{74AD7983-133D-EBCC-C20B-E6A0AE45BE8F}"/>
              </a:ext>
            </a:extLst>
          </p:cNvPr>
          <p:cNvPicPr>
            <a:picLocks noChangeAspect="1"/>
          </p:cNvPicPr>
          <p:nvPr/>
        </p:nvPicPr>
        <p:blipFill>
          <a:blip r:embed="rId2"/>
          <a:stretch>
            <a:fillRect/>
          </a:stretch>
        </p:blipFill>
        <p:spPr>
          <a:xfrm>
            <a:off x="679141" y="1991927"/>
            <a:ext cx="7785717" cy="4866073"/>
          </a:xfrm>
          <a:prstGeom prst="rect">
            <a:avLst/>
          </a:prstGeom>
        </p:spPr>
      </p:pic>
    </p:spTree>
    <p:extLst>
      <p:ext uri="{BB962C8B-B14F-4D97-AF65-F5344CB8AC3E}">
        <p14:creationId xmlns:p14="http://schemas.microsoft.com/office/powerpoint/2010/main" val="3328345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User Manual cont.</a:t>
            </a:r>
          </a:p>
        </p:txBody>
      </p:sp>
      <p:sp>
        <p:nvSpPr>
          <p:cNvPr id="4" name="Rectangle 3"/>
          <p:cNvSpPr/>
          <p:nvPr/>
        </p:nvSpPr>
        <p:spPr>
          <a:xfrm>
            <a:off x="0" y="2628998"/>
            <a:ext cx="9144000" cy="3046988"/>
          </a:xfrm>
          <a:prstGeom prst="rect">
            <a:avLst/>
          </a:prstGeom>
        </p:spPr>
        <p:txBody>
          <a:bodyPr wrap="square">
            <a:spAutoFit/>
          </a:bodyPr>
          <a:lstStyle/>
          <a:p>
            <a:pPr marR="0" lvl="0">
              <a:spcBef>
                <a:spcPts val="0"/>
              </a:spcBef>
              <a:spcAft>
                <a:spcPts val="0"/>
              </a:spcAft>
              <a:tabLst>
                <a:tab pos="457200" algn="l"/>
              </a:tabLst>
            </a:pPr>
            <a:r>
              <a:rPr lang="en-US" sz="1600" dirty="0">
                <a:solidFill>
                  <a:srgbClr val="414241"/>
                </a:solidFill>
                <a:latin typeface="Avenir"/>
                <a:ea typeface="Calibri" panose="020F0502020204030204" pitchFamily="34" charset="0"/>
                <a:cs typeface="Times New Roman" panose="02020603050405020304" pitchFamily="18" charset="0"/>
              </a:rPr>
              <a:t>1. A driver must always have a </a:t>
            </a:r>
            <a:r>
              <a:rPr lang="en-US" sz="1600" dirty="0">
                <a:solidFill>
                  <a:srgbClr val="FF0000"/>
                </a:solidFill>
                <a:latin typeface="Avenir"/>
                <a:ea typeface="Calibri" panose="020F0502020204030204" pitchFamily="34" charset="0"/>
                <a:cs typeface="Times New Roman" panose="02020603050405020304" pitchFamily="18" charset="0"/>
              </a:rPr>
              <a:t>user manual </a:t>
            </a:r>
            <a:r>
              <a:rPr lang="en-US" sz="1600" dirty="0">
                <a:solidFill>
                  <a:srgbClr val="414241"/>
                </a:solidFill>
                <a:latin typeface="Avenir"/>
                <a:ea typeface="Calibri" panose="020F0502020204030204" pitchFamily="34" charset="0"/>
                <a:cs typeface="Times New Roman" panose="02020603050405020304" pitchFamily="18" charset="0"/>
              </a:rPr>
              <a:t>describing how to use the ELD on hand.  If the user manual is electronic, the driver must know how to readily access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1600" dirty="0">
                <a:solidFill>
                  <a:srgbClr val="414241"/>
                </a:solidFill>
                <a:latin typeface="Avenir"/>
                <a:ea typeface="Calibri" panose="020F0502020204030204" pitchFamily="34" charset="0"/>
                <a:cs typeface="Times New Roman" panose="02020603050405020304" pitchFamily="18" charset="0"/>
              </a:rPr>
              <a:t>2. Drivers can utilize an </a:t>
            </a:r>
            <a:r>
              <a:rPr lang="en-US" sz="1600" dirty="0">
                <a:solidFill>
                  <a:srgbClr val="FF0000"/>
                </a:solidFill>
                <a:latin typeface="Avenir"/>
                <a:ea typeface="Calibri" panose="020F0502020204030204" pitchFamily="34" charset="0"/>
                <a:cs typeface="Times New Roman" panose="02020603050405020304" pitchFamily="18" charset="0"/>
              </a:rPr>
              <a:t>in-cab instruction sheet </a:t>
            </a:r>
            <a:r>
              <a:rPr lang="en-US" sz="1600" dirty="0">
                <a:solidFill>
                  <a:srgbClr val="414241"/>
                </a:solidFill>
                <a:latin typeface="Avenir"/>
                <a:ea typeface="Calibri" panose="020F0502020204030204" pitchFamily="34" charset="0"/>
                <a:cs typeface="Times New Roman" panose="02020603050405020304" pitchFamily="18" charset="0"/>
              </a:rPr>
              <a:t>describing the data-transfer mechanisms supported by the ELD and step-by-step instructions to produce and transfer their Hours of Service (HOS) records to an officer (eRODS).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1600" dirty="0">
                <a:solidFill>
                  <a:srgbClr val="414241"/>
                </a:solidFill>
                <a:latin typeface="Avenir"/>
                <a:ea typeface="Calibri" panose="020F0502020204030204" pitchFamily="34" charset="0"/>
                <a:cs typeface="Times New Roman" panose="02020603050405020304" pitchFamily="18" charset="0"/>
              </a:rPr>
              <a:t>3. Drivers can use an in-cab instruction sheet for ELD malfunction reporting and recordkeeping requirements during an ELD malfunction; this sheet may be combined with the eRODS transfer instruction sheet.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1600" dirty="0">
                <a:solidFill>
                  <a:srgbClr val="414241"/>
                </a:solidFill>
                <a:latin typeface="Avenir"/>
                <a:ea typeface="Calibri" panose="020F0502020204030204" pitchFamily="34" charset="0"/>
                <a:cs typeface="Times New Roman" panose="02020603050405020304" pitchFamily="18" charset="0"/>
              </a:rPr>
              <a:t>4. A supply of </a:t>
            </a:r>
            <a:r>
              <a:rPr lang="en-US" sz="1600" dirty="0">
                <a:solidFill>
                  <a:srgbClr val="FF0000"/>
                </a:solidFill>
                <a:latin typeface="Avenir"/>
                <a:ea typeface="Calibri" panose="020F0502020204030204" pitchFamily="34" charset="0"/>
                <a:cs typeface="Times New Roman" panose="02020603050405020304" pitchFamily="18" charset="0"/>
              </a:rPr>
              <a:t>blank Records of Duty Status </a:t>
            </a:r>
            <a:r>
              <a:rPr lang="en-US" sz="1600" dirty="0">
                <a:solidFill>
                  <a:srgbClr val="414241"/>
                </a:solidFill>
                <a:latin typeface="Avenir"/>
                <a:ea typeface="Calibri" panose="020F0502020204030204" pitchFamily="34" charset="0"/>
                <a:cs typeface="Times New Roman" panose="02020603050405020304" pitchFamily="18" charset="0"/>
              </a:rPr>
              <a:t>graph-grids are sufficient for recording drivers' required HOS data for a </a:t>
            </a:r>
            <a:r>
              <a:rPr lang="en-US" sz="1600" dirty="0">
                <a:solidFill>
                  <a:srgbClr val="FF0000"/>
                </a:solidFill>
                <a:latin typeface="Avenir"/>
                <a:ea typeface="Calibri" panose="020F0502020204030204" pitchFamily="34" charset="0"/>
                <a:cs typeface="Times New Roman" panose="02020603050405020304" pitchFamily="18" charset="0"/>
              </a:rPr>
              <a:t>minimum of 8 days</a:t>
            </a:r>
            <a:r>
              <a:rPr lang="en-US" sz="1600" dirty="0">
                <a:solidFill>
                  <a:srgbClr val="414241"/>
                </a:solidFill>
                <a:latin typeface="Avenir"/>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1600" dirty="0">
                <a:solidFill>
                  <a:srgbClr val="414241"/>
                </a:solidFill>
                <a:latin typeface="Avenir"/>
                <a:ea typeface="Calibri" panose="020F0502020204030204" pitchFamily="34" charset="0"/>
                <a:cs typeface="Times New Roman" panose="02020603050405020304" pitchFamily="18" charset="0"/>
              </a:rPr>
              <a:t>5. Drivers must only operate with an ELD that is capable of producing and </a:t>
            </a:r>
            <a:r>
              <a:rPr lang="en-US" sz="1600" dirty="0">
                <a:solidFill>
                  <a:srgbClr val="FF0000"/>
                </a:solidFill>
                <a:latin typeface="Avenir"/>
                <a:ea typeface="Calibri" panose="020F0502020204030204" pitchFamily="34" charset="0"/>
                <a:cs typeface="Times New Roman" panose="02020603050405020304" pitchFamily="18" charset="0"/>
              </a:rPr>
              <a:t>transferring an eRODS </a:t>
            </a:r>
            <a:r>
              <a:rPr lang="en-US" sz="1600" dirty="0">
                <a:solidFill>
                  <a:srgbClr val="414241"/>
                </a:solidFill>
                <a:latin typeface="Avenir"/>
                <a:ea typeface="Calibri" panose="020F0502020204030204" pitchFamily="34" charset="0"/>
                <a:cs typeface="Times New Roman" panose="02020603050405020304" pitchFamily="18" charset="0"/>
              </a:rPr>
              <a:t>file.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48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Diagnostic Event</a:t>
            </a:r>
          </a:p>
        </p:txBody>
      </p:sp>
      <p:sp>
        <p:nvSpPr>
          <p:cNvPr id="9" name="TextBox 8"/>
          <p:cNvSpPr txBox="1"/>
          <p:nvPr/>
        </p:nvSpPr>
        <p:spPr>
          <a:xfrm>
            <a:off x="1045028" y="5138057"/>
            <a:ext cx="7053943" cy="830997"/>
          </a:xfrm>
          <a:prstGeom prst="rect">
            <a:avLst/>
          </a:prstGeom>
          <a:noFill/>
        </p:spPr>
        <p:txBody>
          <a:bodyPr wrap="square" rtlCol="0">
            <a:spAutoFit/>
          </a:bodyPr>
          <a:lstStyle/>
          <a:p>
            <a:pPr algn="ctr"/>
            <a:r>
              <a:rPr lang="en-US" dirty="0"/>
              <a:t>The ELD Data Diagnostic event will not clear because of settings that cannot be changed at this time.</a:t>
            </a:r>
          </a:p>
        </p:txBody>
      </p:sp>
      <p:pic>
        <p:nvPicPr>
          <p:cNvPr id="4" name="Picture 3">
            <a:extLst>
              <a:ext uri="{FF2B5EF4-FFF2-40B4-BE49-F238E27FC236}">
                <a16:creationId xmlns:a16="http://schemas.microsoft.com/office/drawing/2014/main" id="{61CD8568-C043-0831-90A9-DE068C8B1C7F}"/>
              </a:ext>
            </a:extLst>
          </p:cNvPr>
          <p:cNvPicPr>
            <a:picLocks noChangeAspect="1"/>
          </p:cNvPicPr>
          <p:nvPr/>
        </p:nvPicPr>
        <p:blipFill>
          <a:blip r:embed="rId2"/>
          <a:stretch>
            <a:fillRect/>
          </a:stretch>
        </p:blipFill>
        <p:spPr>
          <a:xfrm>
            <a:off x="968463" y="1660124"/>
            <a:ext cx="7903364" cy="3879542"/>
          </a:xfrm>
          <a:prstGeom prst="rect">
            <a:avLst/>
          </a:prstGeom>
        </p:spPr>
      </p:pic>
      <p:sp>
        <p:nvSpPr>
          <p:cNvPr id="5" name="Rectangle 4">
            <a:extLst>
              <a:ext uri="{FF2B5EF4-FFF2-40B4-BE49-F238E27FC236}">
                <a16:creationId xmlns:a16="http://schemas.microsoft.com/office/drawing/2014/main" id="{3E296D50-A337-1A00-715F-9B9A8DD03D57}"/>
              </a:ext>
            </a:extLst>
          </p:cNvPr>
          <p:cNvSpPr/>
          <p:nvPr/>
        </p:nvSpPr>
        <p:spPr bwMode="auto">
          <a:xfrm>
            <a:off x="914400" y="5450889"/>
            <a:ext cx="7812350" cy="177554"/>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Isosceles Triangle 5">
            <a:extLst>
              <a:ext uri="{FF2B5EF4-FFF2-40B4-BE49-F238E27FC236}">
                <a16:creationId xmlns:a16="http://schemas.microsoft.com/office/drawing/2014/main" id="{31C8CAE8-B8EB-4ADE-22D1-4DF3F2ED4A43}"/>
              </a:ext>
            </a:extLst>
          </p:cNvPr>
          <p:cNvSpPr/>
          <p:nvPr/>
        </p:nvSpPr>
        <p:spPr bwMode="auto">
          <a:xfrm>
            <a:off x="5113537" y="3346882"/>
            <a:ext cx="106533" cy="120218"/>
          </a:xfrm>
          <a:prstGeom prst="triangl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03639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sp>
        <p:nvSpPr>
          <p:cNvPr id="5" name="Rectangle 4"/>
          <p:cNvSpPr/>
          <p:nvPr/>
        </p:nvSpPr>
        <p:spPr bwMode="auto">
          <a:xfrm>
            <a:off x="1793966" y="3126377"/>
            <a:ext cx="1733005" cy="1010195"/>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Down Arrow 5"/>
          <p:cNvSpPr/>
          <p:nvPr/>
        </p:nvSpPr>
        <p:spPr bwMode="auto">
          <a:xfrm>
            <a:off x="4746172" y="3605348"/>
            <a:ext cx="557348" cy="1288869"/>
          </a:xfrm>
          <a:prstGeom prst="down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31101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 y="423081"/>
            <a:ext cx="9143999" cy="5909310"/>
          </a:xfrm>
          <a:prstGeom prst="rect">
            <a:avLst/>
          </a:prstGeom>
          <a:noFill/>
        </p:spPr>
        <p:txBody>
          <a:bodyPr wrap="square" rtlCol="0">
            <a:spAutoFit/>
          </a:bodyPr>
          <a:lstStyle/>
          <a:p>
            <a:pPr algn="ctr"/>
            <a:r>
              <a:rPr lang="en-US" sz="3600" dirty="0">
                <a:solidFill>
                  <a:schemeClr val="bg2"/>
                </a:solidFill>
              </a:rPr>
              <a:t>Driver Support </a:t>
            </a:r>
          </a:p>
          <a:p>
            <a:r>
              <a:rPr lang="en-US" dirty="0"/>
              <a:t> </a:t>
            </a:r>
          </a:p>
          <a:p>
            <a:r>
              <a:rPr lang="en-US" sz="3000" dirty="0">
                <a:solidFill>
                  <a:srgbClr val="FF0000"/>
                </a:solidFill>
                <a:hlinkClick r:id="rId2"/>
              </a:rPr>
              <a:t>https://www.platformscience.com/customer-support</a:t>
            </a:r>
            <a:endParaRPr lang="en-US" sz="3000" dirty="0">
              <a:solidFill>
                <a:srgbClr val="FF0000"/>
              </a:solidFill>
            </a:endParaRPr>
          </a:p>
          <a:p>
            <a:endParaRPr lang="en-US" u="sng" dirty="0">
              <a:solidFill>
                <a:srgbClr val="FF0000"/>
              </a:solidFill>
            </a:endParaRPr>
          </a:p>
          <a:p>
            <a:pPr algn="ctr"/>
            <a:r>
              <a:rPr lang="en-US" sz="4400" dirty="0">
                <a:solidFill>
                  <a:schemeClr val="bg2"/>
                </a:solidFill>
              </a:rPr>
              <a:t>Platform Science 888-253-0999</a:t>
            </a:r>
          </a:p>
          <a:p>
            <a:pPr algn="ctr"/>
            <a:r>
              <a:rPr lang="en-US" sz="4400" dirty="0">
                <a:solidFill>
                  <a:schemeClr val="bg2"/>
                </a:solidFill>
              </a:rPr>
              <a:t>Offers 24 / 7 / 365 Driver Support</a:t>
            </a:r>
          </a:p>
          <a:p>
            <a:pPr algn="ctr"/>
            <a:endParaRPr lang="en-US" sz="4400" dirty="0">
              <a:solidFill>
                <a:schemeClr val="bg2"/>
              </a:solidFill>
            </a:endParaRPr>
          </a:p>
          <a:p>
            <a:pPr algn="ctr"/>
            <a:r>
              <a:rPr lang="en-US" sz="4400" dirty="0">
                <a:solidFill>
                  <a:schemeClr val="bg2"/>
                </a:solidFill>
              </a:rPr>
              <a:t>Log Dept. 800-925-1000 ext. 8022</a:t>
            </a:r>
          </a:p>
          <a:p>
            <a:pPr algn="ctr"/>
            <a:r>
              <a:rPr lang="en-US" sz="4400" dirty="0">
                <a:solidFill>
                  <a:schemeClr val="bg2"/>
                </a:solidFill>
              </a:rPr>
              <a:t>Hours 08:00 – 17:00</a:t>
            </a:r>
            <a:r>
              <a:rPr lang="en-US" dirty="0">
                <a:solidFill>
                  <a:schemeClr val="bg2"/>
                </a:solidFill>
              </a:rPr>
              <a:t> </a:t>
            </a:r>
            <a:r>
              <a:rPr lang="en-US" sz="4400" dirty="0">
                <a:solidFill>
                  <a:schemeClr val="bg2"/>
                </a:solidFill>
              </a:rPr>
              <a:t>Central Time</a:t>
            </a:r>
          </a:p>
          <a:p>
            <a:pPr algn="ctr"/>
            <a:r>
              <a:rPr lang="en-US" sz="4400" dirty="0">
                <a:solidFill>
                  <a:schemeClr val="bg2"/>
                </a:solidFill>
              </a:rPr>
              <a:t>7  Days a Week</a:t>
            </a:r>
          </a:p>
        </p:txBody>
      </p:sp>
    </p:spTree>
    <p:extLst>
      <p:ext uri="{BB962C8B-B14F-4D97-AF65-F5344CB8AC3E}">
        <p14:creationId xmlns:p14="http://schemas.microsoft.com/office/powerpoint/2010/main" val="258161878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 y="518615"/>
            <a:ext cx="9144000" cy="4154984"/>
          </a:xfrm>
          <a:prstGeom prst="rect">
            <a:avLst/>
          </a:prstGeom>
          <a:noFill/>
        </p:spPr>
        <p:txBody>
          <a:bodyPr wrap="square" rtlCol="0">
            <a:spAutoFit/>
          </a:bodyPr>
          <a:lstStyle/>
          <a:p>
            <a:pPr algn="ctr"/>
            <a:r>
              <a:rPr lang="en-US" b="1" u="sng" dirty="0">
                <a:solidFill>
                  <a:schemeClr val="bg2"/>
                </a:solidFill>
              </a:rPr>
              <a:t>Driver Guidelines</a:t>
            </a:r>
          </a:p>
          <a:p>
            <a:endParaRPr lang="en-US" dirty="0">
              <a:solidFill>
                <a:schemeClr val="bg2"/>
              </a:solidFill>
            </a:endParaRPr>
          </a:p>
          <a:p>
            <a:pPr marL="342900" indent="-342900">
              <a:buFont typeface="Arial" panose="020B0604020202020204" pitchFamily="34" charset="0"/>
              <a:buChar char="•"/>
            </a:pPr>
            <a:r>
              <a:rPr lang="en-US" dirty="0">
                <a:solidFill>
                  <a:schemeClr val="bg2"/>
                </a:solidFill>
              </a:rPr>
              <a:t>Never assume the Platform Science is incorrect.</a:t>
            </a:r>
          </a:p>
          <a:p>
            <a:pPr marL="800100" lvl="1" indent="-342900">
              <a:buFont typeface="Arial" panose="020B0604020202020204" pitchFamily="34" charset="0"/>
              <a:buChar char="•"/>
            </a:pPr>
            <a:r>
              <a:rPr lang="en-US" dirty="0">
                <a:solidFill>
                  <a:schemeClr val="bg2"/>
                </a:solidFill>
              </a:rPr>
              <a:t>Call Log Dept. or Platform Science 1</a:t>
            </a:r>
            <a:r>
              <a:rPr lang="en-US" baseline="30000" dirty="0">
                <a:solidFill>
                  <a:schemeClr val="bg2"/>
                </a:solidFill>
              </a:rPr>
              <a:t>st</a:t>
            </a:r>
            <a:r>
              <a:rPr lang="en-US" dirty="0">
                <a:solidFill>
                  <a:schemeClr val="bg2"/>
                </a:solidFill>
              </a:rPr>
              <a:t> to verify there is an error with the device.</a:t>
            </a:r>
          </a:p>
          <a:p>
            <a:pPr marL="342900" indent="-342900">
              <a:buFont typeface="Arial" panose="020B0604020202020204" pitchFamily="34" charset="0"/>
              <a:buChar char="•"/>
            </a:pPr>
            <a:r>
              <a:rPr lang="en-US" dirty="0">
                <a:solidFill>
                  <a:schemeClr val="bg2"/>
                </a:solidFill>
              </a:rPr>
              <a:t>Night Dispatch CAN NOT authorize you to drive with out confirmation from one of the two.</a:t>
            </a:r>
          </a:p>
          <a:p>
            <a:pPr marL="342900" indent="-342900">
              <a:buFont typeface="Arial" panose="020B0604020202020204" pitchFamily="34" charset="0"/>
              <a:buChar char="•"/>
            </a:pPr>
            <a:r>
              <a:rPr lang="en-US" dirty="0">
                <a:solidFill>
                  <a:schemeClr val="bg2"/>
                </a:solidFill>
              </a:rPr>
              <a:t>Case # will also have a recording of your phone call to verify Platform Science told you to go to paper log.</a:t>
            </a:r>
          </a:p>
          <a:p>
            <a:pPr marL="342900" indent="-342900">
              <a:buFont typeface="Arial" panose="020B0604020202020204" pitchFamily="34" charset="0"/>
              <a:buChar char="•"/>
            </a:pPr>
            <a:r>
              <a:rPr lang="en-US" dirty="0">
                <a:solidFill>
                  <a:schemeClr val="bg2"/>
                </a:solidFill>
              </a:rPr>
              <a:t>You must have a copy of the previous 7 days logs, (either digital or paper) before you can start using paper logs. </a:t>
            </a:r>
          </a:p>
        </p:txBody>
      </p:sp>
    </p:spTree>
    <p:extLst>
      <p:ext uri="{BB962C8B-B14F-4D97-AF65-F5344CB8AC3E}">
        <p14:creationId xmlns:p14="http://schemas.microsoft.com/office/powerpoint/2010/main" val="268860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1813" y="0"/>
            <a:ext cx="8078787" cy="914400"/>
          </a:xfrm>
        </p:spPr>
        <p:txBody>
          <a:bodyPr/>
          <a:lstStyle/>
          <a:p>
            <a:pPr algn="ctr" eaLnBrk="1" hangingPunct="1">
              <a:defRPr/>
            </a:pPr>
            <a:r>
              <a:rPr lang="en-US" sz="4000" dirty="0"/>
              <a:t>Line 4 Log Entries</a:t>
            </a:r>
          </a:p>
        </p:txBody>
      </p:sp>
      <p:sp>
        <p:nvSpPr>
          <p:cNvPr id="21507" name="Rectangle 3"/>
          <p:cNvSpPr>
            <a:spLocks noGrp="1" noChangeArrowheads="1"/>
          </p:cNvSpPr>
          <p:nvPr>
            <p:ph type="body" idx="1"/>
          </p:nvPr>
        </p:nvSpPr>
        <p:spPr>
          <a:xfrm>
            <a:off x="0" y="826258"/>
            <a:ext cx="9144000" cy="6031742"/>
          </a:xfrm>
        </p:spPr>
        <p:txBody>
          <a:bodyPr/>
          <a:lstStyle/>
          <a:p>
            <a:pPr eaLnBrk="1" hangingPunct="1">
              <a:lnSpc>
                <a:spcPct val="80000"/>
              </a:lnSpc>
              <a:buClrTx/>
            </a:pPr>
            <a:r>
              <a:rPr lang="en-US" sz="2800" dirty="0">
                <a:solidFill>
                  <a:schemeClr val="bg2"/>
                </a:solidFill>
              </a:rPr>
              <a:t>Time waiting to be dispatched;</a:t>
            </a:r>
          </a:p>
          <a:p>
            <a:pPr eaLnBrk="1" hangingPunct="1">
              <a:lnSpc>
                <a:spcPct val="80000"/>
              </a:lnSpc>
              <a:buClrTx/>
            </a:pPr>
            <a:r>
              <a:rPr lang="en-US" sz="2800" dirty="0">
                <a:solidFill>
                  <a:schemeClr val="bg2"/>
                </a:solidFill>
              </a:rPr>
              <a:t>Time inspecting equipment or conditioning a motor vehicle; (yard move status not allowed here)</a:t>
            </a:r>
          </a:p>
          <a:p>
            <a:pPr lvl="1" eaLnBrk="1" hangingPunct="1">
              <a:lnSpc>
                <a:spcPct val="90000"/>
              </a:lnSpc>
              <a:buFont typeface="Wingdings" pitchFamily="2" charset="2"/>
              <a:buChar char="ü"/>
            </a:pPr>
            <a:r>
              <a:rPr lang="en-US" dirty="0">
                <a:solidFill>
                  <a:schemeClr val="bg2"/>
                </a:solidFill>
              </a:rPr>
              <a:t>Minimum 15 minutes for Pre-trip Inspection</a:t>
            </a:r>
          </a:p>
          <a:p>
            <a:pPr lvl="2" eaLnBrk="1" hangingPunct="1">
              <a:lnSpc>
                <a:spcPct val="90000"/>
              </a:lnSpc>
              <a:buFont typeface="Wingdings" pitchFamily="2" charset="2"/>
              <a:buChar char="ü"/>
            </a:pPr>
            <a:r>
              <a:rPr lang="en-US" sz="2000" dirty="0">
                <a:solidFill>
                  <a:schemeClr val="bg2"/>
                </a:solidFill>
              </a:rPr>
              <a:t>Done at the start of your 1</a:t>
            </a:r>
            <a:r>
              <a:rPr lang="en-US" sz="2000" baseline="30000" dirty="0">
                <a:solidFill>
                  <a:schemeClr val="bg2"/>
                </a:solidFill>
              </a:rPr>
              <a:t>st</a:t>
            </a:r>
            <a:r>
              <a:rPr lang="en-US" sz="2000" dirty="0">
                <a:solidFill>
                  <a:schemeClr val="bg2"/>
                </a:solidFill>
              </a:rPr>
              <a:t> driving period each day </a:t>
            </a:r>
          </a:p>
          <a:p>
            <a:pPr lvl="2" eaLnBrk="1" hangingPunct="1">
              <a:lnSpc>
                <a:spcPct val="90000"/>
              </a:lnSpc>
              <a:buFont typeface="Wingdings" pitchFamily="2" charset="2"/>
              <a:buChar char="ü"/>
            </a:pPr>
            <a:r>
              <a:rPr lang="en-US" sz="2000" dirty="0">
                <a:solidFill>
                  <a:schemeClr val="bg2"/>
                </a:solidFill>
              </a:rPr>
              <a:t>As of 09/11/1992 a copy of the authorization is in the back of your Permit Book</a:t>
            </a:r>
          </a:p>
          <a:p>
            <a:pPr lvl="2" eaLnBrk="1" hangingPunct="1">
              <a:lnSpc>
                <a:spcPct val="90000"/>
              </a:lnSpc>
              <a:buFont typeface="Wingdings" pitchFamily="2" charset="2"/>
              <a:buChar char="ü"/>
            </a:pPr>
            <a:r>
              <a:rPr lang="en-US" sz="2000" dirty="0">
                <a:solidFill>
                  <a:schemeClr val="bg2"/>
                </a:solidFill>
              </a:rPr>
              <a:t>If a team truck EACH driver must log a 15 min PTI</a:t>
            </a:r>
          </a:p>
          <a:p>
            <a:pPr lvl="1" eaLnBrk="1" hangingPunct="1">
              <a:lnSpc>
                <a:spcPct val="90000"/>
              </a:lnSpc>
              <a:buFont typeface="Wingdings" pitchFamily="2" charset="2"/>
              <a:buChar char="ü"/>
            </a:pPr>
            <a:r>
              <a:rPr lang="en-US" dirty="0">
                <a:solidFill>
                  <a:schemeClr val="bg2"/>
                </a:solidFill>
              </a:rPr>
              <a:t>On Duty for Truck Fuel and </a:t>
            </a:r>
            <a:r>
              <a:rPr lang="en-US" dirty="0" err="1">
                <a:solidFill>
                  <a:schemeClr val="bg2"/>
                </a:solidFill>
              </a:rPr>
              <a:t>D.E.F</a:t>
            </a:r>
            <a:r>
              <a:rPr lang="en-US" dirty="0">
                <a:solidFill>
                  <a:schemeClr val="bg2"/>
                </a:solidFill>
              </a:rPr>
              <a:t>.</a:t>
            </a:r>
          </a:p>
          <a:p>
            <a:pPr lvl="2" eaLnBrk="1" hangingPunct="1">
              <a:lnSpc>
                <a:spcPct val="90000"/>
              </a:lnSpc>
              <a:buFont typeface="Wingdings" pitchFamily="2" charset="2"/>
              <a:buChar char="ü"/>
            </a:pPr>
            <a:r>
              <a:rPr lang="en-US" sz="2000" dirty="0">
                <a:solidFill>
                  <a:schemeClr val="bg2"/>
                </a:solidFill>
              </a:rPr>
              <a:t>ELD’s record </a:t>
            </a:r>
            <a:r>
              <a:rPr lang="en-US" sz="2000" b="1" u="sng" dirty="0">
                <a:solidFill>
                  <a:schemeClr val="bg2"/>
                </a:solidFill>
              </a:rPr>
              <a:t>REAL</a:t>
            </a:r>
            <a:r>
              <a:rPr lang="en-US" sz="2000" dirty="0">
                <a:solidFill>
                  <a:schemeClr val="bg2"/>
                </a:solidFill>
              </a:rPr>
              <a:t> time for fueling</a:t>
            </a:r>
          </a:p>
          <a:p>
            <a:pPr marL="1371600" lvl="3" indent="0" eaLnBrk="1" hangingPunct="1">
              <a:lnSpc>
                <a:spcPct val="90000"/>
              </a:lnSpc>
              <a:buNone/>
            </a:pPr>
            <a:r>
              <a:rPr lang="en-US" dirty="0">
                <a:solidFill>
                  <a:schemeClr val="bg2"/>
                </a:solidFill>
              </a:rPr>
              <a:t>When this period has a drive time before and after fueling it may be less than 15 minutes.</a:t>
            </a:r>
          </a:p>
          <a:p>
            <a:pPr lvl="2" eaLnBrk="1" hangingPunct="1">
              <a:lnSpc>
                <a:spcPct val="90000"/>
              </a:lnSpc>
              <a:buFont typeface="Wingdings" pitchFamily="2" charset="2"/>
              <a:buChar char="ü"/>
            </a:pPr>
            <a:r>
              <a:rPr lang="en-US" sz="2000" dirty="0">
                <a:solidFill>
                  <a:schemeClr val="bg2"/>
                </a:solidFill>
              </a:rPr>
              <a:t>Reefer fuel doesn’t need to be logged when purchased without any Tractor fuel or DEF.</a:t>
            </a:r>
          </a:p>
          <a:p>
            <a:pPr lvl="1" eaLnBrk="1" hangingPunct="1">
              <a:lnSpc>
                <a:spcPct val="90000"/>
              </a:lnSpc>
              <a:buFont typeface="Wingdings" pitchFamily="2" charset="2"/>
              <a:buChar char="ü"/>
            </a:pPr>
            <a:r>
              <a:rPr lang="en-US" dirty="0">
                <a:solidFill>
                  <a:schemeClr val="bg2"/>
                </a:solidFill>
              </a:rPr>
              <a:t>Pre-trip &amp; fueling may be combined for a total of 15 minutes (If done at the start of your 1</a:t>
            </a:r>
            <a:r>
              <a:rPr lang="en-US" baseline="30000" dirty="0">
                <a:solidFill>
                  <a:schemeClr val="bg2"/>
                </a:solidFill>
              </a:rPr>
              <a:t>st</a:t>
            </a:r>
            <a:r>
              <a:rPr lang="en-US" dirty="0">
                <a:solidFill>
                  <a:schemeClr val="bg2"/>
                </a:solidFill>
              </a:rPr>
              <a:t> driving period)</a:t>
            </a:r>
            <a:endParaRPr lang="en-US" sz="2400" dirty="0">
              <a:solidFill>
                <a:schemeClr val="bg2"/>
              </a:solidFill>
            </a:endParaRPr>
          </a:p>
          <a:p>
            <a:pPr eaLnBrk="1" hangingPunct="1">
              <a:lnSpc>
                <a:spcPct val="80000"/>
              </a:lnSpc>
            </a:pPr>
            <a:endParaRPr lang="en-US" sz="28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 calcmode="lin" valueType="num">
                                      <p:cBhvr additive="base">
                                        <p:cTn id="37"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7">
                                            <p:txEl>
                                              <p:pRg st="8" end="8"/>
                                            </p:txEl>
                                          </p:spTgt>
                                        </p:tgtEl>
                                        <p:attrNameLst>
                                          <p:attrName>style.visibility</p:attrName>
                                        </p:attrNameLst>
                                      </p:cBhvr>
                                      <p:to>
                                        <p:strVal val="visible"/>
                                      </p:to>
                                    </p:set>
                                    <p:anim calcmode="lin" valueType="num">
                                      <p:cBhvr additive="base">
                                        <p:cTn id="41"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507">
                                            <p:txEl>
                                              <p:pRg st="9" end="9"/>
                                            </p:txEl>
                                          </p:spTgt>
                                        </p:tgtEl>
                                        <p:attrNameLst>
                                          <p:attrName>style.visibility</p:attrName>
                                        </p:attrNameLst>
                                      </p:cBhvr>
                                      <p:to>
                                        <p:strVal val="visible"/>
                                      </p:to>
                                    </p:set>
                                    <p:anim calcmode="lin" valueType="num">
                                      <p:cBhvr additive="base">
                                        <p:cTn id="45"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1507">
                                            <p:txEl>
                                              <p:pRg st="10" end="10"/>
                                            </p:txEl>
                                          </p:spTgt>
                                        </p:tgtEl>
                                        <p:attrNameLst>
                                          <p:attrName>style.visibility</p:attrName>
                                        </p:attrNameLst>
                                      </p:cBhvr>
                                      <p:to>
                                        <p:strVal val="visible"/>
                                      </p:to>
                                    </p:set>
                                    <p:anim calcmode="lin" valueType="num">
                                      <p:cBhvr additive="base">
                                        <p:cTn id="51"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9635"/>
            <a:ext cx="9144000" cy="707886"/>
          </a:xfrm>
          <a:prstGeom prst="rect">
            <a:avLst/>
          </a:prstGeom>
          <a:noFill/>
        </p:spPr>
        <p:txBody>
          <a:bodyPr wrap="square" rtlCol="0">
            <a:spAutoFit/>
          </a:bodyPr>
          <a:lstStyle/>
          <a:p>
            <a:pPr algn="ctr"/>
            <a:r>
              <a:rPr lang="en-US" sz="4000" dirty="0">
                <a:solidFill>
                  <a:schemeClr val="bg2"/>
                </a:solidFill>
              </a:rPr>
              <a:t>Personal Conveyance</a:t>
            </a:r>
          </a:p>
        </p:txBody>
      </p:sp>
      <p:pic>
        <p:nvPicPr>
          <p:cNvPr id="7" name="Picture 6"/>
          <p:cNvPicPr>
            <a:picLocks noChangeAspect="1"/>
          </p:cNvPicPr>
          <p:nvPr/>
        </p:nvPicPr>
        <p:blipFill>
          <a:blip r:embed="rId2"/>
          <a:stretch>
            <a:fillRect/>
          </a:stretch>
        </p:blipFill>
        <p:spPr>
          <a:xfrm>
            <a:off x="0" y="1828073"/>
            <a:ext cx="9144001" cy="5029927"/>
          </a:xfrm>
          <a:prstGeom prst="rect">
            <a:avLst/>
          </a:prstGeom>
        </p:spPr>
      </p:pic>
    </p:spTree>
    <p:extLst>
      <p:ext uri="{BB962C8B-B14F-4D97-AF65-F5344CB8AC3E}">
        <p14:creationId xmlns:p14="http://schemas.microsoft.com/office/powerpoint/2010/main" val="350894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2500"/>
            <a:ext cx="9144000"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2"/>
                </a:solidFill>
              </a:rPr>
              <a:t>Misuse or abuse of Personal Conveyance will result in disciplinary action up to and including immediate DISQUALIFICATION!!!</a:t>
            </a:r>
          </a:p>
          <a:p>
            <a:pPr marL="914400" lvl="1" indent="-457200">
              <a:buFont typeface="Arial" panose="020B0604020202020204" pitchFamily="34" charset="0"/>
              <a:buChar char="•"/>
            </a:pPr>
            <a:r>
              <a:rPr lang="en-US" sz="3200" dirty="0">
                <a:solidFill>
                  <a:schemeClr val="bg2"/>
                </a:solidFill>
              </a:rPr>
              <a:t>1</a:t>
            </a:r>
            <a:r>
              <a:rPr lang="en-US" sz="3200" baseline="30000" dirty="0">
                <a:solidFill>
                  <a:schemeClr val="bg2"/>
                </a:solidFill>
              </a:rPr>
              <a:t>st</a:t>
            </a:r>
            <a:r>
              <a:rPr lang="en-US" sz="3200" dirty="0">
                <a:solidFill>
                  <a:schemeClr val="bg2"/>
                </a:solidFill>
              </a:rPr>
              <a:t> Offense results in immediate lose of PC for a minimum of 3 weeks. During this time if the driver has a legitimate need for PC it must be approved by Log Audit or Night Supervisor.</a:t>
            </a:r>
          </a:p>
          <a:p>
            <a:pPr marL="914400" lvl="1" indent="-457200">
              <a:buFont typeface="Arial" panose="020B0604020202020204" pitchFamily="34" charset="0"/>
              <a:buChar char="•"/>
            </a:pPr>
            <a:r>
              <a:rPr lang="en-US" sz="3200" dirty="0">
                <a:solidFill>
                  <a:schemeClr val="bg2"/>
                </a:solidFill>
              </a:rPr>
              <a:t>PC will NOT be reinstated until the driver can verbally explain the PROPER use of PC. </a:t>
            </a:r>
          </a:p>
          <a:p>
            <a:pPr marL="914400" lvl="1" indent="-457200">
              <a:buFont typeface="Arial" panose="020B0604020202020204" pitchFamily="34" charset="0"/>
              <a:buChar char="•"/>
            </a:pPr>
            <a:r>
              <a:rPr lang="en-US" sz="3200" dirty="0">
                <a:solidFill>
                  <a:schemeClr val="bg2"/>
                </a:solidFill>
              </a:rPr>
              <a:t>2</a:t>
            </a:r>
            <a:r>
              <a:rPr lang="en-US" sz="3200" baseline="30000" dirty="0">
                <a:solidFill>
                  <a:schemeClr val="bg2"/>
                </a:solidFill>
              </a:rPr>
              <a:t>nd</a:t>
            </a:r>
            <a:r>
              <a:rPr lang="en-US" sz="3200" dirty="0">
                <a:solidFill>
                  <a:schemeClr val="bg2"/>
                </a:solidFill>
              </a:rPr>
              <a:t> offense will cause the permanent removal of PC.</a:t>
            </a:r>
          </a:p>
        </p:txBody>
      </p:sp>
    </p:spTree>
    <p:extLst>
      <p:ext uri="{BB962C8B-B14F-4D97-AF65-F5344CB8AC3E}">
        <p14:creationId xmlns:p14="http://schemas.microsoft.com/office/powerpoint/2010/main" val="1087817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252284"/>
            <a:ext cx="9144000" cy="353943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bg2"/>
                </a:solidFill>
              </a:rPr>
              <a:t>Drivers are </a:t>
            </a:r>
            <a:r>
              <a:rPr lang="en-US" sz="3200" b="1" i="1" u="sng" dirty="0">
                <a:solidFill>
                  <a:schemeClr val="bg2"/>
                </a:solidFill>
              </a:rPr>
              <a:t>ONLY</a:t>
            </a:r>
            <a:r>
              <a:rPr lang="en-US" sz="3200" dirty="0">
                <a:solidFill>
                  <a:schemeClr val="bg2"/>
                </a:solidFill>
              </a:rPr>
              <a:t> allowed to log out when they turn their truck into an authorized service location. Or parking at a KLLM  terminal for time off.</a:t>
            </a:r>
          </a:p>
          <a:p>
            <a:endParaRPr lang="en-US" sz="3200" dirty="0">
              <a:solidFill>
                <a:schemeClr val="bg2"/>
              </a:solidFill>
            </a:endParaRPr>
          </a:p>
          <a:p>
            <a:pPr marL="342900" indent="-342900">
              <a:buFont typeface="Arial" panose="020B0604020202020204" pitchFamily="34" charset="0"/>
              <a:buChar char="•"/>
            </a:pPr>
            <a:r>
              <a:rPr lang="en-US" sz="3200" dirty="0">
                <a:solidFill>
                  <a:schemeClr val="bg2"/>
                </a:solidFill>
              </a:rPr>
              <a:t>All drive time to and from a service location must be logged as On Duty Driving.</a:t>
            </a:r>
          </a:p>
          <a:p>
            <a:endParaRPr lang="en-US" sz="3200" dirty="0">
              <a:solidFill>
                <a:schemeClr val="bg2"/>
              </a:solidFill>
            </a:endParaRPr>
          </a:p>
        </p:txBody>
      </p:sp>
      <p:sp>
        <p:nvSpPr>
          <p:cNvPr id="2" name="TextBox 1"/>
          <p:cNvSpPr txBox="1"/>
          <p:nvPr/>
        </p:nvSpPr>
        <p:spPr>
          <a:xfrm>
            <a:off x="0" y="339635"/>
            <a:ext cx="9144000" cy="707886"/>
          </a:xfrm>
          <a:prstGeom prst="rect">
            <a:avLst/>
          </a:prstGeom>
          <a:noFill/>
        </p:spPr>
        <p:txBody>
          <a:bodyPr wrap="square" rtlCol="0">
            <a:spAutoFit/>
          </a:bodyPr>
          <a:lstStyle/>
          <a:p>
            <a:pPr algn="ctr"/>
            <a:r>
              <a:rPr lang="en-US" sz="4000" dirty="0">
                <a:solidFill>
                  <a:schemeClr val="bg2"/>
                </a:solidFill>
              </a:rPr>
              <a:t>Driver “Log Out Policies and Procedures”</a:t>
            </a:r>
          </a:p>
        </p:txBody>
      </p:sp>
    </p:spTree>
    <p:extLst>
      <p:ext uri="{BB962C8B-B14F-4D97-AF65-F5344CB8AC3E}">
        <p14:creationId xmlns:p14="http://schemas.microsoft.com/office/powerpoint/2010/main" val="32646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567836" y="2404997"/>
            <a:ext cx="2705622" cy="263047"/>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4" name="TextBox 3"/>
          <p:cNvSpPr txBox="1"/>
          <p:nvPr/>
        </p:nvSpPr>
        <p:spPr>
          <a:xfrm>
            <a:off x="2656114" y="4511039"/>
            <a:ext cx="2272937" cy="184666"/>
          </a:xfrm>
          <a:prstGeom prst="rect">
            <a:avLst/>
          </a:prstGeom>
          <a:solidFill>
            <a:schemeClr val="tx1"/>
          </a:solidFill>
        </p:spPr>
        <p:txBody>
          <a:bodyPr wrap="square" rtlCol="0">
            <a:spAutoFit/>
          </a:bodyPr>
          <a:lstStyle/>
          <a:p>
            <a:r>
              <a:rPr lang="en-US" sz="600" b="1" dirty="0">
                <a:solidFill>
                  <a:schemeClr val="bg2"/>
                </a:solidFill>
              </a:rPr>
              <a:t>F29134; 01258741 – E25632;854785 – F25852;658963</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016544"/>
            <a:ext cx="9144000" cy="4639673"/>
          </a:xfrm>
        </p:spPr>
        <p:txBody>
          <a:bodyPr/>
          <a:lstStyle/>
          <a:p>
            <a:pPr eaLnBrk="1" hangingPunct="1">
              <a:lnSpc>
                <a:spcPct val="80000"/>
              </a:lnSpc>
              <a:buClrTx/>
            </a:pPr>
            <a:r>
              <a:rPr lang="en-US" sz="2800" dirty="0">
                <a:solidFill>
                  <a:schemeClr val="bg2"/>
                </a:solidFill>
              </a:rPr>
              <a:t>All time loading and unloading, or assisting with the loading and unloading, or remaining in readiness to operate a motor vehicle;</a:t>
            </a:r>
          </a:p>
          <a:p>
            <a:pPr lvl="1" eaLnBrk="1" hangingPunct="1">
              <a:lnSpc>
                <a:spcPct val="80000"/>
              </a:lnSpc>
            </a:pPr>
            <a:r>
              <a:rPr lang="en-US" dirty="0">
                <a:solidFill>
                  <a:schemeClr val="bg2"/>
                </a:solidFill>
              </a:rPr>
              <a:t>Off duty line cannot be used on a shipper or receiver’s property.</a:t>
            </a:r>
          </a:p>
          <a:p>
            <a:pPr lvl="1" eaLnBrk="1" hangingPunct="1">
              <a:lnSpc>
                <a:spcPct val="90000"/>
              </a:lnSpc>
              <a:buFont typeface="Wingdings" pitchFamily="2" charset="2"/>
              <a:buChar char="ü"/>
            </a:pPr>
            <a:r>
              <a:rPr lang="en-US" dirty="0">
                <a:solidFill>
                  <a:schemeClr val="bg2"/>
                </a:solidFill>
              </a:rPr>
              <a:t>ELD’s offer a special condition duty status at a customer – YARD MOVE</a:t>
            </a:r>
          </a:p>
          <a:p>
            <a:pPr lvl="2" eaLnBrk="1" hangingPunct="1">
              <a:lnSpc>
                <a:spcPct val="90000"/>
              </a:lnSpc>
              <a:buFont typeface="Wingdings" pitchFamily="2" charset="2"/>
              <a:buChar char="ü"/>
            </a:pPr>
            <a:r>
              <a:rPr lang="en-US" dirty="0">
                <a:solidFill>
                  <a:schemeClr val="bg2"/>
                </a:solidFill>
              </a:rPr>
              <a:t>Select – ON DUTY – YARD MOVE – REMARK</a:t>
            </a:r>
          </a:p>
          <a:p>
            <a:pPr lvl="2" eaLnBrk="1" hangingPunct="1">
              <a:lnSpc>
                <a:spcPct val="90000"/>
              </a:lnSpc>
              <a:buFont typeface="Wingdings" pitchFamily="2" charset="2"/>
              <a:buChar char="ü"/>
            </a:pPr>
            <a:r>
              <a:rPr lang="en-US" dirty="0">
                <a:solidFill>
                  <a:schemeClr val="bg2"/>
                </a:solidFill>
              </a:rPr>
              <a:t>Yard move initiates at 5 MPH instead of the Drive Line</a:t>
            </a:r>
          </a:p>
          <a:p>
            <a:pPr lvl="2" eaLnBrk="1" hangingPunct="1">
              <a:lnSpc>
                <a:spcPct val="90000"/>
              </a:lnSpc>
              <a:buFont typeface="Wingdings" pitchFamily="2" charset="2"/>
              <a:buChar char="ü"/>
            </a:pPr>
            <a:r>
              <a:rPr lang="en-US" dirty="0">
                <a:solidFill>
                  <a:schemeClr val="bg2"/>
                </a:solidFill>
              </a:rPr>
              <a:t>Yard move deactivates manually, at 20 MPH or by B.O.T. or E.O.T.</a:t>
            </a:r>
          </a:p>
          <a:p>
            <a:pPr lvl="1" eaLnBrk="1" hangingPunct="1">
              <a:lnSpc>
                <a:spcPct val="90000"/>
              </a:lnSpc>
              <a:buFont typeface="Wingdings" pitchFamily="2" charset="2"/>
              <a:buChar char="ü"/>
            </a:pPr>
            <a:r>
              <a:rPr lang="en-US" dirty="0">
                <a:solidFill>
                  <a:schemeClr val="bg2"/>
                </a:solidFill>
              </a:rPr>
              <a:t>Unload/reload at the same facility</a:t>
            </a:r>
          </a:p>
          <a:p>
            <a:pPr lvl="2" eaLnBrk="1" hangingPunct="1">
              <a:lnSpc>
                <a:spcPct val="90000"/>
              </a:lnSpc>
              <a:buFont typeface="Wingdings" pitchFamily="2" charset="2"/>
              <a:buChar char="ü"/>
            </a:pPr>
            <a:r>
              <a:rPr lang="en-US" dirty="0">
                <a:solidFill>
                  <a:schemeClr val="bg2"/>
                </a:solidFill>
              </a:rPr>
              <a:t>You will use your Yard Move as necessary at the customer</a:t>
            </a:r>
          </a:p>
          <a:p>
            <a:pPr lvl="1" eaLnBrk="1" hangingPunct="1">
              <a:lnSpc>
                <a:spcPct val="90000"/>
              </a:lnSpc>
              <a:buFont typeface="Wingdings" pitchFamily="2" charset="2"/>
              <a:buChar char="ü"/>
            </a:pPr>
            <a:endParaRPr lang="en-US" dirty="0">
              <a:solidFill>
                <a:schemeClr val="bg2"/>
              </a:solidFill>
            </a:endParaRPr>
          </a:p>
        </p:txBody>
      </p:sp>
      <p:sp>
        <p:nvSpPr>
          <p:cNvPr id="25605" name="Rectangle 5"/>
          <p:cNvSpPr>
            <a:spLocks noGrp="1" noChangeArrowheads="1"/>
          </p:cNvSpPr>
          <p:nvPr>
            <p:ph type="title"/>
          </p:nvPr>
        </p:nvSpPr>
        <p:spPr>
          <a:xfrm>
            <a:off x="531813" y="0"/>
            <a:ext cx="8078787" cy="914400"/>
          </a:xfrm>
        </p:spPr>
        <p:txBody>
          <a:bodyPr/>
          <a:lstStyle/>
          <a:p>
            <a:pPr algn="ctr" eaLnBrk="1" hangingPunct="1">
              <a:defRPr/>
            </a:pPr>
            <a:r>
              <a:rPr lang="en-US" dirty="0"/>
              <a:t>Line 4 Log Entries 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531813" y="0"/>
            <a:ext cx="8078787" cy="914400"/>
          </a:xfrm>
        </p:spPr>
        <p:txBody>
          <a:bodyPr/>
          <a:lstStyle/>
          <a:p>
            <a:pPr algn="ctr" eaLnBrk="1" hangingPunct="1">
              <a:defRPr/>
            </a:pPr>
            <a:r>
              <a:rPr lang="en-US" dirty="0"/>
              <a:t>Line 4 Log Entries Continued</a:t>
            </a:r>
          </a:p>
        </p:txBody>
      </p:sp>
      <p:sp>
        <p:nvSpPr>
          <p:cNvPr id="4" name="Rectangle 3"/>
          <p:cNvSpPr/>
          <p:nvPr/>
        </p:nvSpPr>
        <p:spPr>
          <a:xfrm>
            <a:off x="0" y="972640"/>
            <a:ext cx="9144000" cy="1754326"/>
          </a:xfrm>
          <a:prstGeom prst="rect">
            <a:avLst/>
          </a:prstGeom>
        </p:spPr>
        <p:txBody>
          <a:bodyPr wrap="square">
            <a:spAutoFit/>
          </a:bodyPr>
          <a:lstStyle/>
          <a:p>
            <a:pPr lvl="1" eaLnBrk="1" hangingPunct="1">
              <a:lnSpc>
                <a:spcPct val="90000"/>
              </a:lnSpc>
              <a:buFont typeface="Wingdings" pitchFamily="2" charset="2"/>
              <a:buChar char="ü"/>
            </a:pPr>
            <a:r>
              <a:rPr lang="en-US" dirty="0">
                <a:solidFill>
                  <a:schemeClr val="bg2"/>
                </a:solidFill>
              </a:rPr>
              <a:t>Minimum 15 minutes for drop &amp; hook</a:t>
            </a:r>
          </a:p>
          <a:p>
            <a:pPr lvl="1">
              <a:lnSpc>
                <a:spcPct val="90000"/>
              </a:lnSpc>
              <a:buFont typeface="Wingdings" pitchFamily="2" charset="2"/>
              <a:buChar char="ü"/>
            </a:pPr>
            <a:r>
              <a:rPr lang="en-US" dirty="0">
                <a:solidFill>
                  <a:schemeClr val="bg2"/>
                </a:solidFill>
              </a:rPr>
              <a:t>Yard Move may be used in place of 15 minute on-duty period</a:t>
            </a:r>
          </a:p>
          <a:p>
            <a:pPr lvl="1">
              <a:lnSpc>
                <a:spcPct val="90000"/>
              </a:lnSpc>
              <a:buFont typeface="Wingdings" pitchFamily="2" charset="2"/>
              <a:buChar char="ü"/>
            </a:pPr>
            <a:r>
              <a:rPr lang="en-US" dirty="0">
                <a:solidFill>
                  <a:schemeClr val="bg2"/>
                </a:solidFill>
              </a:rPr>
              <a:t>This includes the inspection of the new trailer.</a:t>
            </a:r>
          </a:p>
          <a:p>
            <a:pPr lvl="1" eaLnBrk="1" hangingPunct="1">
              <a:lnSpc>
                <a:spcPct val="90000"/>
              </a:lnSpc>
              <a:buFont typeface="Wingdings" pitchFamily="2" charset="2"/>
              <a:buChar char="ü"/>
            </a:pPr>
            <a:r>
              <a:rPr lang="en-US" dirty="0">
                <a:solidFill>
                  <a:schemeClr val="bg2"/>
                </a:solidFill>
              </a:rPr>
              <a:t>Yard move for multiple live load/unload you must notate the stop 	sequence in the remarks.</a:t>
            </a:r>
          </a:p>
        </p:txBody>
      </p:sp>
      <p:pic>
        <p:nvPicPr>
          <p:cNvPr id="6" name="Picture 5">
            <a:extLst>
              <a:ext uri="{FF2B5EF4-FFF2-40B4-BE49-F238E27FC236}">
                <a16:creationId xmlns:a16="http://schemas.microsoft.com/office/drawing/2014/main" id="{BFC916C9-012D-04F5-7E51-58D40794FDB6}"/>
              </a:ext>
            </a:extLst>
          </p:cNvPr>
          <p:cNvPicPr>
            <a:picLocks noChangeAspect="1"/>
          </p:cNvPicPr>
          <p:nvPr/>
        </p:nvPicPr>
        <p:blipFill>
          <a:blip r:embed="rId2"/>
          <a:stretch>
            <a:fillRect/>
          </a:stretch>
        </p:blipFill>
        <p:spPr>
          <a:xfrm>
            <a:off x="1585564" y="2980310"/>
            <a:ext cx="5972871" cy="3509061"/>
          </a:xfrm>
          <a:prstGeom prst="rect">
            <a:avLst/>
          </a:prstGeom>
        </p:spPr>
      </p:pic>
    </p:spTree>
    <p:extLst>
      <p:ext uri="{BB962C8B-B14F-4D97-AF65-F5344CB8AC3E}">
        <p14:creationId xmlns:p14="http://schemas.microsoft.com/office/powerpoint/2010/main" val="157343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xfrm>
            <a:off x="0" y="0"/>
            <a:ext cx="9144000" cy="1843088"/>
          </a:xfrm>
        </p:spPr>
        <p:txBody>
          <a:bodyPr/>
          <a:lstStyle/>
          <a:p>
            <a:pPr algn="ctr" eaLnBrk="1" hangingPunct="1">
              <a:defRPr/>
            </a:pPr>
            <a:r>
              <a:rPr lang="en-US" sz="3200" dirty="0"/>
              <a:t>What must be done if you are </a:t>
            </a:r>
            <a:r>
              <a:rPr lang="en-US" sz="3200" u="sng" dirty="0"/>
              <a:t>“FORCED”</a:t>
            </a:r>
            <a:r>
              <a:rPr lang="en-US" sz="3200" dirty="0"/>
              <a:t> to drive to a Safe Haven from a customer?</a:t>
            </a:r>
          </a:p>
        </p:txBody>
      </p:sp>
      <p:sp>
        <p:nvSpPr>
          <p:cNvPr id="239622" name="Text Box 6"/>
          <p:cNvSpPr txBox="1">
            <a:spLocks noChangeArrowheads="1"/>
          </p:cNvSpPr>
          <p:nvPr/>
        </p:nvSpPr>
        <p:spPr bwMode="auto">
          <a:xfrm>
            <a:off x="0" y="2044700"/>
            <a:ext cx="9144000" cy="3785652"/>
          </a:xfrm>
          <a:prstGeom prst="rect">
            <a:avLst/>
          </a:prstGeom>
          <a:noFill/>
          <a:ln w="9525">
            <a:noFill/>
            <a:miter lim="800000"/>
            <a:headEnd/>
            <a:tailEnd/>
          </a:ln>
        </p:spPr>
        <p:txBody>
          <a:bodyPr>
            <a:spAutoFit/>
          </a:bodyPr>
          <a:lstStyle/>
          <a:p>
            <a:pPr>
              <a:spcBef>
                <a:spcPct val="50000"/>
              </a:spcBef>
              <a:buFontTx/>
              <a:buChar char="•"/>
            </a:pPr>
            <a:r>
              <a:rPr lang="en-US" dirty="0">
                <a:solidFill>
                  <a:schemeClr val="bg2"/>
                </a:solidFill>
              </a:rPr>
              <a:t>When you are forced to leave the property of a shipper / receiver you may utilize </a:t>
            </a:r>
            <a:r>
              <a:rPr lang="en-US" u="sng" dirty="0">
                <a:solidFill>
                  <a:schemeClr val="bg2"/>
                </a:solidFill>
              </a:rPr>
              <a:t>Personal Conveyance </a:t>
            </a:r>
            <a:r>
              <a:rPr lang="en-US" dirty="0">
                <a:solidFill>
                  <a:schemeClr val="bg2"/>
                </a:solidFill>
              </a:rPr>
              <a:t>to drive to the nearest Safe Haven.</a:t>
            </a:r>
          </a:p>
          <a:p>
            <a:pPr>
              <a:spcBef>
                <a:spcPct val="50000"/>
              </a:spcBef>
              <a:buFontTx/>
              <a:buChar char="•"/>
            </a:pPr>
            <a:r>
              <a:rPr lang="en-US" dirty="0">
                <a:solidFill>
                  <a:schemeClr val="bg2"/>
                </a:solidFill>
              </a:rPr>
              <a:t>If the nearest Safe Haven has no available parking FMCSA recommends that the driver annotates on the HOS if he/she cannot park at the nearest location and must proceed to another location.</a:t>
            </a:r>
          </a:p>
          <a:p>
            <a:pPr>
              <a:spcBef>
                <a:spcPct val="50000"/>
              </a:spcBef>
              <a:buFontTx/>
              <a:buChar char="•"/>
            </a:pPr>
            <a:r>
              <a:rPr lang="en-US" dirty="0">
                <a:solidFill>
                  <a:schemeClr val="bg2"/>
                </a:solidFill>
              </a:rPr>
              <a:t> Moving a CMV at the request of a Federal, State or Local Law Enforcement Official to relocate the CMV during the 10-hour break period. However, the CMV must be moved no farther than the nearest reasonable and safe area to complete the rest period.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96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96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6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 Logs">
  <a:themeElements>
    <a:clrScheme name="3 Logs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3 Log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 Logs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3 Logs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3 Logs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3 Logs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3 Logs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Logs</Template>
  <TotalTime>4182</TotalTime>
  <Words>3481</Words>
  <Application>Microsoft Office PowerPoint</Application>
  <PresentationFormat>On-screen Show (4:3)</PresentationFormat>
  <Paragraphs>325</Paragraphs>
  <Slides>63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Avenir</vt:lpstr>
      <vt:lpstr>Calibri</vt:lpstr>
      <vt:lpstr>Times New Roman</vt:lpstr>
      <vt:lpstr>Wingdings</vt:lpstr>
      <vt:lpstr>3 Logs</vt:lpstr>
      <vt:lpstr>KLLM LOG ORIENTATION</vt:lpstr>
      <vt:lpstr>Introduction </vt:lpstr>
      <vt:lpstr>Agenda</vt:lpstr>
      <vt:lpstr>Driving Rules</vt:lpstr>
      <vt:lpstr>Rest Break Changes</vt:lpstr>
      <vt:lpstr>Line 4 Log Entries</vt:lpstr>
      <vt:lpstr>Line 4 Log Entries Continued</vt:lpstr>
      <vt:lpstr>Line 4 Log Entries Continued</vt:lpstr>
      <vt:lpstr>What must be done if you are “FORCED” to drive to a Safe Haven from a customer?</vt:lpstr>
      <vt:lpstr>What must be done if you are “FORCED” to drive to a Safe Haven in violation because of circumstances or events you have NO control of?</vt:lpstr>
      <vt:lpstr>On-Duty Continued</vt:lpstr>
      <vt:lpstr>All other time is considered break time on either:</vt:lpstr>
      <vt:lpstr>Off-Duty Time Single Driver</vt:lpstr>
      <vt:lpstr>PowerPoint Presentation</vt:lpstr>
      <vt:lpstr>PowerPoint Presentation</vt:lpstr>
      <vt:lpstr>PowerPoint Presentation</vt:lpstr>
      <vt:lpstr>PowerPoint Presentation</vt:lpstr>
      <vt:lpstr>Driver’s Record of Duty Status</vt:lpstr>
      <vt:lpstr>PowerPoint Presentation</vt:lpstr>
      <vt:lpstr>Driver’s Record of Duty Status</vt:lpstr>
      <vt:lpstr>Driver’s Record of Duty Status</vt:lpstr>
      <vt:lpstr>Record of Duty Status</vt:lpstr>
      <vt:lpstr>Record of Duty Status</vt:lpstr>
      <vt:lpstr>Driver’s Record of Duty Status</vt:lpstr>
      <vt:lpstr>Record of Duty Status</vt:lpstr>
      <vt:lpstr>Record of Duty Status</vt:lpstr>
      <vt:lpstr>Record of Duty Status</vt:lpstr>
      <vt:lpstr>Record of Duty Status</vt:lpstr>
      <vt:lpstr>Record of Duty Status</vt:lpstr>
      <vt:lpstr>Driver’s Record of Duty Status</vt:lpstr>
      <vt:lpstr>Driver’s Record of Duty Status</vt:lpstr>
      <vt:lpstr>Record of Duty Status</vt:lpstr>
      <vt:lpstr>PowerPoint Presentation</vt:lpstr>
      <vt:lpstr>Driver’s Record of Duty Status</vt:lpstr>
      <vt:lpstr>H.O.S. Alerts</vt:lpstr>
      <vt:lpstr>LOG VIOLATIONS</vt:lpstr>
      <vt:lpstr>Hours of Service</vt:lpstr>
      <vt:lpstr>Falsification</vt:lpstr>
      <vt:lpstr>Falsification</vt:lpstr>
      <vt:lpstr>ELD Form &amp; Manner</vt:lpstr>
      <vt:lpstr>ELD Daily Certification Requirement</vt:lpstr>
      <vt:lpstr>HOS Violations Continued</vt:lpstr>
      <vt:lpstr>Progressive Enforcement of FMCSA Part 395 HOS</vt:lpstr>
      <vt:lpstr>LEVEL 1  Progressive Enforcement of FMCSA Part 395 HOS</vt:lpstr>
      <vt:lpstr>LEVEL 2  Progressive Enforcement of FMCSA Part 395 HOS</vt:lpstr>
      <vt:lpstr>LEVEL 3  Progressive Enforcement of FMCSA Part 395 HOS</vt:lpstr>
      <vt:lpstr>LEVEL 4  Progressive Enforcement of FMCSA Part 395 HOS</vt:lpstr>
      <vt:lpstr>Violations Beyond Level 4  Will result in further disciplinary action up to and including driver disqualification</vt:lpstr>
      <vt:lpstr>PowerPoint Presentation</vt:lpstr>
      <vt:lpstr>Immediate action after logging in</vt:lpstr>
      <vt:lpstr>ERODS continued</vt:lpstr>
      <vt:lpstr>PowerPoint Presentation</vt:lpstr>
      <vt:lpstr>Create a New Load</vt:lpstr>
      <vt:lpstr>User Manual</vt:lpstr>
      <vt:lpstr>User Manual cont.</vt:lpstr>
      <vt:lpstr>Diagnostic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KLLM,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KLLM LOG ORIENTATION</dc:title>
  <dc:creator>Ed Killmer</dc:creator>
  <cp:lastModifiedBy>Ed Killmer</cp:lastModifiedBy>
  <cp:revision>232</cp:revision>
  <cp:lastPrinted>2019-12-20T17:27:52Z</cp:lastPrinted>
  <dcterms:created xsi:type="dcterms:W3CDTF">2008-09-09T13:11:19Z</dcterms:created>
  <dcterms:modified xsi:type="dcterms:W3CDTF">2023-08-09T18:41:50Z</dcterms:modified>
</cp:coreProperties>
</file>